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87" r:id="rId2"/>
    <p:sldId id="310" r:id="rId3"/>
    <p:sldId id="311" r:id="rId4"/>
    <p:sldId id="303" r:id="rId5"/>
    <p:sldId id="304" r:id="rId6"/>
    <p:sldId id="312" r:id="rId7"/>
    <p:sldId id="336" r:id="rId8"/>
    <p:sldId id="346" r:id="rId9"/>
    <p:sldId id="313" r:id="rId10"/>
    <p:sldId id="317" r:id="rId11"/>
    <p:sldId id="316" r:id="rId12"/>
    <p:sldId id="315" r:id="rId13"/>
    <p:sldId id="318" r:id="rId14"/>
    <p:sldId id="319" r:id="rId15"/>
    <p:sldId id="323" r:id="rId16"/>
    <p:sldId id="321" r:id="rId17"/>
    <p:sldId id="325" r:id="rId18"/>
    <p:sldId id="322" r:id="rId19"/>
    <p:sldId id="331" r:id="rId20"/>
    <p:sldId id="330" r:id="rId21"/>
    <p:sldId id="332" r:id="rId22"/>
    <p:sldId id="326" r:id="rId23"/>
    <p:sldId id="308" r:id="rId24"/>
    <p:sldId id="327" r:id="rId25"/>
    <p:sldId id="334" r:id="rId26"/>
    <p:sldId id="347" r:id="rId27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D1891F"/>
    <a:srgbClr val="A80000"/>
    <a:srgbClr val="0E05B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21" autoAdjust="0"/>
  </p:normalViewPr>
  <p:slideViewPr>
    <p:cSldViewPr>
      <p:cViewPr>
        <p:scale>
          <a:sx n="100" d="100"/>
          <a:sy n="100" d="100"/>
        </p:scale>
        <p:origin x="-186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70" y="-96"/>
      </p:cViewPr>
      <p:guideLst>
        <p:guide orient="horz" pos="2305"/>
        <p:guide pos="302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160520" cy="365760"/>
          </a:xfrm>
          <a:prstGeom prst="rect">
            <a:avLst/>
          </a:prstGeom>
        </p:spPr>
        <p:txBody>
          <a:bodyPr vert="horz" lIns="95824" tIns="47910" rIns="95824" bIns="47910" rtlCol="0"/>
          <a:lstStyle>
            <a:lvl1pPr algn="l">
              <a:defRPr sz="1300"/>
            </a:lvl1pPr>
          </a:lstStyle>
          <a:p>
            <a:r>
              <a:rPr lang="en-US" dirty="0" smtClean="0"/>
              <a:t>Bowen Technovation Exhibit Workshop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0" y="2"/>
            <a:ext cx="4160520" cy="365760"/>
          </a:xfrm>
          <a:prstGeom prst="rect">
            <a:avLst/>
          </a:prstGeom>
        </p:spPr>
        <p:txBody>
          <a:bodyPr vert="horz" lIns="95824" tIns="47910" rIns="95824" bIns="47910" rtlCol="0"/>
          <a:lstStyle>
            <a:lvl1pPr algn="r">
              <a:defRPr sz="1300"/>
            </a:lvl1pPr>
          </a:lstStyle>
          <a:p>
            <a:r>
              <a:rPr lang="en-US" dirty="0" smtClean="0"/>
              <a:t>05.02.2014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6650635"/>
            <a:ext cx="4160520" cy="663301"/>
          </a:xfrm>
          <a:prstGeom prst="rect">
            <a:avLst/>
          </a:prstGeom>
        </p:spPr>
        <p:txBody>
          <a:bodyPr vert="horz" lIns="95824" tIns="47910" rIns="95824" bIns="47910" rtlCol="0" anchor="b"/>
          <a:lstStyle>
            <a:lvl1pPr algn="l">
              <a:defRPr sz="1300"/>
            </a:lvl1pPr>
          </a:lstStyle>
          <a:p>
            <a:r>
              <a:rPr lang="en-US" sz="900" dirty="0" smtClean="0"/>
              <a:t>© ℗ 20134 Bowen Technovation, USA 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0" y="6948172"/>
            <a:ext cx="4160520" cy="365760"/>
          </a:xfrm>
          <a:prstGeom prst="rect">
            <a:avLst/>
          </a:prstGeom>
        </p:spPr>
        <p:txBody>
          <a:bodyPr vert="horz" lIns="95824" tIns="47910" rIns="95824" bIns="47910" rtlCol="0" anchor="b"/>
          <a:lstStyle>
            <a:lvl1pPr algn="r">
              <a:defRPr sz="1300"/>
            </a:lvl1pPr>
          </a:lstStyle>
          <a:p>
            <a:fld id="{EDE27C84-E164-4BBB-A663-3D0E16542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4160745" cy="365925"/>
          </a:xfrm>
          <a:prstGeom prst="rect">
            <a:avLst/>
          </a:prstGeom>
        </p:spPr>
        <p:txBody>
          <a:bodyPr vert="horz" lIns="95835" tIns="47914" rIns="95835" bIns="47914" rtlCol="0"/>
          <a:lstStyle>
            <a:lvl1pPr algn="l">
              <a:defRPr sz="1300"/>
            </a:lvl1pPr>
          </a:lstStyle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8" y="3"/>
            <a:ext cx="4160745" cy="365925"/>
          </a:xfrm>
          <a:prstGeom prst="rect">
            <a:avLst/>
          </a:prstGeom>
        </p:spPr>
        <p:txBody>
          <a:bodyPr vert="horz" lIns="95835" tIns="47914" rIns="95835" bIns="47914" rtlCol="0"/>
          <a:lstStyle>
            <a:lvl1pPr algn="r">
              <a:defRPr sz="1300"/>
            </a:lvl1pPr>
          </a:lstStyle>
          <a:p>
            <a:r>
              <a:rPr lang="en-US" dirty="0" smtClean="0"/>
              <a:t>23 July 2012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3388" y="547688"/>
            <a:ext cx="3656012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35" tIns="47914" rIns="95835" bIns="479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59788" y="3475462"/>
            <a:ext cx="7681632" cy="3291676"/>
          </a:xfrm>
          <a:prstGeom prst="rect">
            <a:avLst/>
          </a:prstGeom>
        </p:spPr>
        <p:txBody>
          <a:bodyPr vert="horz" lIns="95835" tIns="47914" rIns="95835" bIns="479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6947640"/>
            <a:ext cx="4160745" cy="365925"/>
          </a:xfrm>
          <a:prstGeom prst="rect">
            <a:avLst/>
          </a:prstGeom>
        </p:spPr>
        <p:txBody>
          <a:bodyPr vert="horz" lIns="95835" tIns="47914" rIns="95835" bIns="47914" rtlCol="0" anchor="b"/>
          <a:lstStyle>
            <a:lvl1pPr algn="l">
              <a:defRPr sz="1300"/>
            </a:lvl1pPr>
          </a:lstStyle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8" y="6947640"/>
            <a:ext cx="4160745" cy="365925"/>
          </a:xfrm>
          <a:prstGeom prst="rect">
            <a:avLst/>
          </a:prstGeom>
        </p:spPr>
        <p:txBody>
          <a:bodyPr vert="horz" lIns="95835" tIns="47914" rIns="95835" bIns="47914" rtlCol="0" anchor="b"/>
          <a:lstStyle>
            <a:lvl1pPr algn="r">
              <a:defRPr sz="1300"/>
            </a:lvl1pPr>
          </a:lstStyle>
          <a:p>
            <a:fld id="{9A11AF79-97B3-4CA1-9051-8CA86F960B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AF79-97B3-4CA1-9051-8CA86F960B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© ℗ 2012 Bowen Technovation, USA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Bowen Technovation Workshop IPS 2012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23 July 2012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5EAC-6BE0-4A95-A712-8B8F6ECF6C60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DBE9-84CE-489A-ADC4-A894F8050806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24-7B58-4ACE-ABEA-558ABA7E6B80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AD64-C32F-4F33-857C-24D7011AE7A1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AF3F-C494-4459-A5A4-E74C2F57FD6A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C4D3-0E3D-44C8-9290-4D71F3568212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6A27-CA86-4222-BF04-7087E8A2EA2F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9C36E-5380-468B-A724-7927C56EA1DE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858E-215F-4DE7-A14F-230F691F5E8B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3101-30F9-4E72-8F48-F358CEB04DE3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0543-5652-4081-AFF6-9589451BF6A9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3DB0DC-92BB-41F1-BEC6-53FB0E063A9E}" type="datetime3">
              <a:rPr lang="en-US" smtClean="0"/>
              <a:pPr/>
              <a:t>11 July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BDEA01-B0E2-483F-8319-458AE9A35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eff%20B\Documents\BT%20JB%20Promotion%20100719JB\0-%20GLPA%202013\0-%20IAM%20Workshop%20PPT%20131014JB\Midway%20201002281741532a.avi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eff%20B\Documents\BT%20JB%20Promotion%20100719JB\0-%20GLPA%202013\0-%20IAM%20Workshop%20PPT%20131014JB\Midway%20201002281741532a.avi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14.jpe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en.wikipedia.org/wiki/File:SVGA_port.jpg" TargetMode="External"/><Relationship Id="rId4" Type="http://schemas.openxmlformats.org/officeDocument/2006/relationships/hyperlink" Target="http://en.wikipedia.org/wiki/HDM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“Exhibits Technology Design that Works"</a:t>
            </a:r>
          </a:p>
          <a:p>
            <a:r>
              <a:rPr lang="en-US" sz="1800" dirty="0" smtClean="0">
                <a:solidFill>
                  <a:srgbClr val="00B0F0"/>
                </a:solidFill>
                <a:cs typeface="Times New Roman" pitchFamily="18" charset="0"/>
              </a:rPr>
              <a:t>A Workshop for </a:t>
            </a:r>
            <a:r>
              <a:rPr lang="en-GB" sz="1800" dirty="0" smtClean="0">
                <a:solidFill>
                  <a:srgbClr val="00B0F0"/>
                </a:solidFill>
                <a:cs typeface="Times New Roman" pitchFamily="18" charset="0"/>
              </a:rPr>
              <a:t>2014 SEPA</a:t>
            </a:r>
          </a:p>
          <a:p>
            <a:r>
              <a:rPr lang="en-US" sz="180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</a:p>
          <a:p>
            <a:r>
              <a:rPr lang="en-US" sz="1400" dirty="0" smtClean="0">
                <a:solidFill>
                  <a:srgbClr val="00B0F0"/>
                </a:solidFill>
                <a:cs typeface="Times New Roman" pitchFamily="18" charset="0"/>
              </a:rPr>
              <a:t>By: Jeff Bowen</a:t>
            </a:r>
          </a:p>
          <a:p>
            <a:r>
              <a:rPr lang="en-US" sz="1400" dirty="0" smtClean="0">
                <a:solidFill>
                  <a:srgbClr val="00B0F0"/>
                </a:solidFill>
                <a:cs typeface="Times New Roman" pitchFamily="18" charset="0"/>
              </a:rPr>
              <a:t>© ℗ 2014 Bowen Technovation, USA 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200" y="266700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B0F0"/>
                </a:solidFill>
              </a:rPr>
              <a:t>Abstract: Modern design for a compelling exhibit can easily include reliable, cost-effective (yet engaging) audio, video and interactive capabilities. Jeff will provide an easy-to-understand, well-organized approach to determining what technology you might want to integrate into your next visitor experiences. </a:t>
            </a:r>
          </a:p>
          <a:p>
            <a:endParaRPr lang="en-US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</a:rPr>
              <a:t>Case studies include :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NASA John Glenn Visitor Center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Computer History Museum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Others</a:t>
            </a:r>
          </a:p>
          <a:p>
            <a:endParaRPr lang="en-US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</a:rPr>
              <a:t>Cost effective design, equipment, content and programming are all discussed in various levels of detail. </a:t>
            </a:r>
          </a:p>
        </p:txBody>
      </p:sp>
      <p:pic>
        <p:nvPicPr>
          <p:cNvPr id="9" name="Picture 8" descr="TCC_Science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5560" y="1448435"/>
            <a:ext cx="3723640" cy="27927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The Next Step… Visitor Input Types 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95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 Manual Button 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Motion/proximity sensor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Touchscreen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RFID</a:t>
            </a:r>
          </a:p>
        </p:txBody>
      </p:sp>
      <p:pic>
        <p:nvPicPr>
          <p:cNvPr id="36866" name="Picture 2" descr="http://image.made-in-china.com/2f0j00zMvTehafIQgC/Pushbutton-Switch-ONPOW-LAS2-GQ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838200"/>
            <a:ext cx="1066800" cy="1066800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838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ouchscre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3733800"/>
            <a:ext cx="1513895" cy="1055942"/>
          </a:xfrm>
          <a:prstGeom prst="rect">
            <a:avLst/>
          </a:prstGeom>
        </p:spPr>
      </p:pic>
      <p:pic>
        <p:nvPicPr>
          <p:cNvPr id="31" name="Picture 30" descr="mo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2057400"/>
            <a:ext cx="1206776" cy="1451286"/>
          </a:xfrm>
          <a:prstGeom prst="rect">
            <a:avLst/>
          </a:prstGeom>
        </p:spPr>
      </p:pic>
      <p:pic>
        <p:nvPicPr>
          <p:cNvPr id="34" name="Picture 33" descr="RFID-Active-Readers-2.45GHz2 cop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4724400"/>
            <a:ext cx="1081499" cy="1282613"/>
          </a:xfrm>
          <a:prstGeom prst="rect">
            <a:avLst/>
          </a:prstGeom>
        </p:spPr>
      </p:pic>
      <p:pic>
        <p:nvPicPr>
          <p:cNvPr id="35" name="Picture 34" descr="pulsera_rfid_de_silicon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200" y="4953000"/>
            <a:ext cx="1460119" cy="10726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Introducing  Basic Single Exhibit (Local) Automation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95400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Smart Media Player w Visitor Input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</a:rPr>
              <a:t>Has built in scheduler 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 Pros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Adds daily turn-on off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Plays video, stills, audio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Low cost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maintain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use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No wireway required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Saves wear and tear on equipment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Keep galleries quiet when not in use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update content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A80000"/>
                </a:solidFill>
              </a:rPr>
              <a:t> Cons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 Manage exhibits one at a time…not global</a:t>
            </a:r>
            <a:endParaRPr lang="en-US" sz="1800" dirty="0" smtClean="0">
              <a:solidFill>
                <a:srgbClr val="A80000"/>
              </a:solidFill>
            </a:endParaRPr>
          </a:p>
        </p:txBody>
      </p:sp>
      <p:pic>
        <p:nvPicPr>
          <p:cNvPr id="2050" name="Picture 2" descr="http://baconfap.com/assets/butt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066800"/>
            <a:ext cx="609601" cy="6096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876800" y="222504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Video Source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9" idx="3"/>
            <a:endCxn id="21" idx="1"/>
          </p:cNvCxnSpPr>
          <p:nvPr/>
        </p:nvCxnSpPr>
        <p:spPr>
          <a:xfrm>
            <a:off x="6019800" y="2491740"/>
            <a:ext cx="7620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1800" y="222504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Video Display</a:t>
            </a:r>
            <a:endParaRPr lang="en-US" sz="1200" dirty="0"/>
          </a:p>
        </p:txBody>
      </p:sp>
      <p:pic>
        <p:nvPicPr>
          <p:cNvPr id="22" name="Picture 2" descr="http://www.psdgraphics.com/file/speaker-volume-ic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185160"/>
            <a:ext cx="685800" cy="548640"/>
          </a:xfrm>
          <a:prstGeom prst="rect">
            <a:avLst/>
          </a:prstGeom>
          <a:noFill/>
        </p:spPr>
      </p:pic>
      <p:cxnSp>
        <p:nvCxnSpPr>
          <p:cNvPr id="24" name="Elbow Connector 31"/>
          <p:cNvCxnSpPr>
            <a:stCxn id="19" idx="2"/>
            <a:endCxn id="22" idx="1"/>
          </p:cNvCxnSpPr>
          <p:nvPr/>
        </p:nvCxnSpPr>
        <p:spPr>
          <a:xfrm rot="16200000" flipH="1">
            <a:off x="5802630" y="2404110"/>
            <a:ext cx="701040" cy="1409700"/>
          </a:xfrm>
          <a:prstGeom prst="bentConnector2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50" idx="2"/>
          </p:cNvCxnSpPr>
          <p:nvPr/>
        </p:nvCxnSpPr>
        <p:spPr>
          <a:xfrm flipH="1">
            <a:off x="5181600" y="1676401"/>
            <a:ext cx="1" cy="533399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886200"/>
            <a:ext cx="1323975" cy="91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V="1">
            <a:off x="4953000" y="2819400"/>
            <a:ext cx="0" cy="106680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Introducing  Basic Single Exhibit Automation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92606"/>
            <a:ext cx="6536599" cy="4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Multi-Exhibit Master Control/Automation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95400"/>
            <a:ext cx="3962400" cy="36317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 Pros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Adds daily turn-on off for </a:t>
            </a:r>
            <a:r>
              <a:rPr lang="en-US" sz="1400" dirty="0" smtClean="0">
                <a:solidFill>
                  <a:srgbClr val="A80000"/>
                </a:solidFill>
              </a:rPr>
              <a:t>all </a:t>
            </a:r>
            <a:r>
              <a:rPr lang="en-US" sz="1400" dirty="0" smtClean="0">
                <a:solidFill>
                  <a:srgbClr val="00B050"/>
                </a:solidFill>
              </a:rPr>
              <a:t>exhibits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Adds manual override for special events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Adds docent overrides for live  presentations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Can send error notifications.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Can track visitor usage (?)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Can accept, process and monitor a variety of                                       input devices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Can control audio levels globally depending   on visitor load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A80000"/>
                </a:solidFill>
              </a:rPr>
              <a:t> Cons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Can be more costly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Requires wireway/connectivity</a:t>
            </a:r>
            <a:endParaRPr lang="en-US" sz="1800" dirty="0" smtClean="0">
              <a:solidFill>
                <a:srgbClr val="A8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4400"/>
            <a:ext cx="4328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Multi-Exhibit Master Control/Automation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129540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Video Source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14300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Video Display</a:t>
            </a:r>
            <a:endParaRPr lang="en-US" sz="1200" dirty="0"/>
          </a:p>
        </p:txBody>
      </p:sp>
      <p:pic>
        <p:nvPicPr>
          <p:cNvPr id="9" name="Picture 2" descr="http://www.psdgraphics.com/file/speaker-volume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33400"/>
            <a:ext cx="685800" cy="5486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8400" y="914400"/>
            <a:ext cx="1143000" cy="4876800"/>
          </a:xfrm>
          <a:prstGeom prst="rect">
            <a:avLst/>
          </a:prstGeom>
          <a:gradFill>
            <a:gsLst>
              <a:gs pos="0">
                <a:srgbClr val="00B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Master Control System </a:t>
            </a:r>
          </a:p>
          <a:p>
            <a:pPr algn="ctr"/>
            <a:r>
              <a:rPr lang="en-US" sz="1000" dirty="0" smtClean="0"/>
              <a:t>with </a:t>
            </a:r>
          </a:p>
          <a:p>
            <a:pPr algn="ctr"/>
            <a:r>
              <a:rPr lang="en-US" sz="1000" dirty="0" smtClean="0"/>
              <a:t>Scheduler</a:t>
            </a:r>
            <a:endParaRPr lang="en-US" sz="1000" dirty="0"/>
          </a:p>
        </p:txBody>
      </p:sp>
      <p:pic>
        <p:nvPicPr>
          <p:cNvPr id="11" name="Picture 2" descr="http://www.psdgraphics.com/file/speaker-volume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33400"/>
            <a:ext cx="685800" cy="54864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3581400" y="1447800"/>
            <a:ext cx="6858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10200" y="1447800"/>
            <a:ext cx="9906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7200" y="205740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Interactive Computer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205740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en-US" sz="1200" dirty="0" smtClean="0"/>
              <a:t>Touchscreen Display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410200" y="2286000"/>
            <a:ext cx="9906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0" y="2286000"/>
            <a:ext cx="6858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410200" y="2514600"/>
            <a:ext cx="9906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9600" y="990600"/>
            <a:ext cx="1143000" cy="457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Motion Sensor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" y="2057400"/>
            <a:ext cx="1143000" cy="457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Push Button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2819400"/>
            <a:ext cx="1143000" cy="457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Push Button</a:t>
            </a:r>
            <a:endParaRPr lang="en-US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581400" y="1219200"/>
            <a:ext cx="28194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600" y="4343400"/>
            <a:ext cx="1143000" cy="609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en-US" sz="1200" dirty="0" smtClean="0"/>
              <a:t>Docent Override Switch</a:t>
            </a:r>
            <a:endParaRPr lang="en-US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752600" y="1219200"/>
            <a:ext cx="6858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752600" y="2286000"/>
            <a:ext cx="6858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752600" y="3048000"/>
            <a:ext cx="6858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752600" y="4572000"/>
            <a:ext cx="6858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67200" y="464820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Video Source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400800" y="449580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Projector</a:t>
            </a:r>
            <a:endParaRPr lang="en-US" sz="1200" dirty="0"/>
          </a:p>
        </p:txBody>
      </p:sp>
      <p:pic>
        <p:nvPicPr>
          <p:cNvPr id="53" name="Picture 2" descr="http://www.psdgraphics.com/file/speaker-volume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090160"/>
            <a:ext cx="685800" cy="548640"/>
          </a:xfrm>
          <a:prstGeom prst="rect">
            <a:avLst/>
          </a:prstGeom>
          <a:noFill/>
        </p:spPr>
      </p:pic>
      <p:pic>
        <p:nvPicPr>
          <p:cNvPr id="54" name="Picture 2" descr="http://www.psdgraphics.com/file/speaker-volume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090160"/>
            <a:ext cx="685800" cy="548640"/>
          </a:xfrm>
          <a:prstGeom prst="rect">
            <a:avLst/>
          </a:prstGeom>
          <a:noFill/>
        </p:spPr>
      </p:pic>
      <p:cxnSp>
        <p:nvCxnSpPr>
          <p:cNvPr id="55" name="Straight Arrow Connector 54"/>
          <p:cNvCxnSpPr/>
          <p:nvPr/>
        </p:nvCxnSpPr>
        <p:spPr>
          <a:xfrm>
            <a:off x="3581400" y="4800600"/>
            <a:ext cx="6858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410200" y="4800600"/>
            <a:ext cx="9906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581400" y="4572000"/>
            <a:ext cx="28194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9600" y="5181600"/>
            <a:ext cx="1143000" cy="609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en-US" sz="1200" dirty="0" smtClean="0"/>
              <a:t>iPad or Mobile Device 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4267200" y="281940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en-US" sz="1200" dirty="0" smtClean="0"/>
              <a:t>Robotics</a:t>
            </a:r>
            <a:endParaRPr lang="en-US" sz="12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581400" y="3048000"/>
            <a:ext cx="6858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3581400" y="3276600"/>
            <a:ext cx="6858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radio-waves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5153971"/>
            <a:ext cx="381000" cy="63722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267200" y="358140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en-US" sz="1200" dirty="0" smtClean="0"/>
              <a:t>Audio Player</a:t>
            </a:r>
            <a:endParaRPr lang="en-US" sz="12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581400" y="3810000"/>
            <a:ext cx="6858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9600" y="3581400"/>
            <a:ext cx="1143000" cy="457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Motion Sensor</a:t>
            </a:r>
            <a:endParaRPr lang="en-US" sz="12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752600" y="3810000"/>
            <a:ext cx="6858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 descr="http://www.psdgraphics.com/file/speaker-volume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685800" cy="548640"/>
          </a:xfrm>
          <a:prstGeom prst="rect">
            <a:avLst/>
          </a:prstGeom>
          <a:noFill/>
        </p:spPr>
      </p:pic>
      <p:pic>
        <p:nvPicPr>
          <p:cNvPr id="75" name="Picture 2" descr="http://www.psdgraphics.com/file/speaker-volume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505200"/>
            <a:ext cx="685800" cy="548640"/>
          </a:xfrm>
          <a:prstGeom prst="rect">
            <a:avLst/>
          </a:prstGeom>
          <a:noFill/>
        </p:spPr>
      </p:pic>
      <p:cxnSp>
        <p:nvCxnSpPr>
          <p:cNvPr id="76" name="Straight Arrow Connector 75"/>
          <p:cNvCxnSpPr/>
          <p:nvPr/>
        </p:nvCxnSpPr>
        <p:spPr>
          <a:xfrm>
            <a:off x="5410200" y="3810000"/>
            <a:ext cx="9906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Multi-Exhibit Master Control/Automation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38199"/>
            <a:ext cx="6629400" cy="486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Tools: Simple Audio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12954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Message Repeater/Players</a:t>
            </a:r>
            <a:endParaRPr lang="en-US" sz="1800" dirty="0" smtClean="0">
              <a:solidFill>
                <a:srgbClr val="A80000"/>
              </a:solidFill>
            </a:endParaRPr>
          </a:p>
        </p:txBody>
      </p:sp>
      <p:pic>
        <p:nvPicPr>
          <p:cNvPr id="49154" name="Picture 2" descr="Gilderfluke SD 10 audio play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447800"/>
            <a:ext cx="2086663" cy="1619251"/>
          </a:xfrm>
          <a:prstGeom prst="rect">
            <a:avLst/>
          </a:prstGeom>
          <a:noFill/>
        </p:spPr>
      </p:pic>
      <p:pic>
        <p:nvPicPr>
          <p:cNvPr id="49156" name="Picture 4" descr="http://deepcreekdigital.com/wp-content/uploads/2013/06/Gliderfluke-SD25-audio-playe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810000"/>
            <a:ext cx="1905000" cy="14287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9600" y="3135868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Message Repeater/Players with Amp</a:t>
            </a:r>
            <a:endParaRPr lang="en-US" sz="1800" dirty="0" smtClean="0">
              <a:solidFill>
                <a:srgbClr val="A8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762000"/>
            <a:ext cx="2260718" cy="340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Digging Deeper…The Tools: Simple Video…One Screen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443" y="1295400"/>
            <a:ext cx="3501957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Media Players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Perfect for true HD linear video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Looping video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Single display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2362200"/>
            <a:ext cx="3657600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Computers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Use when a high degree of interactivity is needed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Database type exhibits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Single  display</a:t>
            </a:r>
          </a:p>
          <a:p>
            <a:endParaRPr lang="en-US" sz="1800" dirty="0" smtClean="0">
              <a:solidFill>
                <a:srgbClr val="A8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135495"/>
            <a:ext cx="3534794" cy="137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gigabyte_ma78gm_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0995" y="3048000"/>
            <a:ext cx="3362405" cy="2133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57200" y="3733800"/>
            <a:ext cx="3733800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HDTV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Use when streaming remote  nature cameras, NASA, Discovery Channel, Nat’l Geo, </a:t>
            </a:r>
            <a:r>
              <a:rPr lang="en-US" sz="1400" dirty="0" smtClean="0">
                <a:solidFill>
                  <a:srgbClr val="D1891F"/>
                </a:solidFill>
              </a:rPr>
              <a:t>World Cup,</a:t>
            </a:r>
            <a:r>
              <a:rPr lang="en-US" sz="1400" dirty="0" smtClean="0">
                <a:solidFill>
                  <a:srgbClr val="00B050"/>
                </a:solidFill>
              </a:rPr>
              <a:t> etc.</a:t>
            </a:r>
          </a:p>
          <a:p>
            <a:endParaRPr lang="en-US" sz="1800" dirty="0" smtClean="0">
              <a:solidFill>
                <a:srgbClr val="A80000"/>
              </a:solidFill>
            </a:endParaRPr>
          </a:p>
        </p:txBody>
      </p:sp>
      <p:pic>
        <p:nvPicPr>
          <p:cNvPr id="51204" name="Picture 4" descr="We&amp;#8217;ve been missing the majesty that is Bear Cam all year long, but salmon-hunting season is already coming up around the bend. Check out some of our favorite highlights in anticipation of the bears&amp;#8217; return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800600"/>
            <a:ext cx="222885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Digging Deeper…The Tools: More Complex Video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0443" y="1295400"/>
            <a:ext cx="3501957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Single Displays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Perfect for true HD linear video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Looping video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Single display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911495"/>
            <a:ext cx="3657600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Blended  Projector Displays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Use when a high degree of interactivity is needed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Database type exhibits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Single  display</a:t>
            </a:r>
          </a:p>
          <a:p>
            <a:endParaRPr lang="en-US" sz="1800" dirty="0" smtClean="0">
              <a:solidFill>
                <a:srgbClr val="A8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650938"/>
            <a:ext cx="3733800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Videowalls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Use when streaming remote  nature cameras, NASA, Discovery Channel, Nat’l Geo, </a:t>
            </a:r>
            <a:r>
              <a:rPr lang="en-US" sz="1400" dirty="0" smtClean="0">
                <a:solidFill>
                  <a:srgbClr val="D1891F"/>
                </a:solidFill>
              </a:rPr>
              <a:t>U of I </a:t>
            </a:r>
            <a:r>
              <a:rPr lang="en-US" sz="1400" dirty="0" smtClean="0">
                <a:solidFill>
                  <a:srgbClr val="00B050"/>
                </a:solidFill>
              </a:rPr>
              <a:t>basketball, etc.</a:t>
            </a:r>
          </a:p>
          <a:p>
            <a:endParaRPr lang="en-US" sz="1800" dirty="0" smtClean="0">
              <a:solidFill>
                <a:srgbClr val="A80000"/>
              </a:solidFill>
            </a:endParaRPr>
          </a:p>
        </p:txBody>
      </p:sp>
      <p:pic>
        <p:nvPicPr>
          <p:cNvPr id="10" name="Midway 201002281741532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14800" y="1371600"/>
            <a:ext cx="4673600" cy="2628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Digging Deeper…The Tools: More Complex Video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9" name="Midway 201002281741532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685800" y="762000"/>
            <a:ext cx="10160000" cy="571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The Modern Exhibit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95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A80000"/>
                </a:solidFill>
              </a:rPr>
              <a:t>D</a:t>
            </a:r>
            <a:r>
              <a:rPr lang="en-US" sz="1800" dirty="0" smtClean="0">
                <a:solidFill>
                  <a:srgbClr val="00B0F0"/>
                </a:solidFill>
              </a:rPr>
              <a:t>igital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A80000"/>
                </a:solidFill>
              </a:rPr>
              <a:t>E</a:t>
            </a:r>
            <a:r>
              <a:rPr lang="en-US" sz="1800" dirty="0" smtClean="0">
                <a:solidFill>
                  <a:srgbClr val="00B0F0"/>
                </a:solidFill>
              </a:rPr>
              <a:t>asy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A80000"/>
                </a:solidFill>
              </a:rPr>
              <a:t>C</a:t>
            </a:r>
            <a:r>
              <a:rPr lang="en-US" sz="1800" dirty="0" smtClean="0">
                <a:solidFill>
                  <a:srgbClr val="00B0F0"/>
                </a:solidFill>
              </a:rPr>
              <a:t>ost effective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A80000"/>
                </a:solidFill>
              </a:rPr>
              <a:t>R</a:t>
            </a:r>
            <a:r>
              <a:rPr lang="en-US" sz="1800" dirty="0" smtClean="0">
                <a:solidFill>
                  <a:srgbClr val="00B0F0"/>
                </a:solidFill>
              </a:rPr>
              <a:t>eliable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A80000"/>
                </a:solidFill>
              </a:rPr>
              <a:t>E</a:t>
            </a:r>
            <a:r>
              <a:rPr lang="en-US" sz="1800" dirty="0" smtClean="0">
                <a:solidFill>
                  <a:srgbClr val="00B0F0"/>
                </a:solidFill>
              </a:rPr>
              <a:t>ngaging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A80000"/>
                </a:solidFill>
              </a:rPr>
              <a:t>F</a:t>
            </a:r>
            <a:r>
              <a:rPr lang="en-US" sz="1800" dirty="0" smtClean="0">
                <a:solidFill>
                  <a:srgbClr val="00B0F0"/>
                </a:solidFill>
              </a:rPr>
              <a:t>un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A80000"/>
                </a:solidFill>
              </a:rPr>
              <a:t>I</a:t>
            </a:r>
            <a:r>
              <a:rPr lang="en-US" sz="1800" dirty="0" smtClean="0">
                <a:solidFill>
                  <a:srgbClr val="00B0F0"/>
                </a:solidFill>
              </a:rPr>
              <a:t>nteractive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A80000"/>
                </a:solidFill>
              </a:rPr>
              <a:t>F</a:t>
            </a:r>
            <a:r>
              <a:rPr lang="en-US" sz="1800" dirty="0" smtClean="0">
                <a:solidFill>
                  <a:srgbClr val="00B0F0"/>
                </a:solidFill>
              </a:rPr>
              <a:t>lexible</a:t>
            </a:r>
            <a:br>
              <a:rPr lang="en-US" sz="1800" dirty="0" smtClean="0">
                <a:solidFill>
                  <a:srgbClr val="00B0F0"/>
                </a:solidFill>
              </a:rPr>
            </a:br>
            <a:endParaRPr lang="en-US" sz="1800" dirty="0" smtClean="0">
              <a:solidFill>
                <a:srgbClr val="00B0F0"/>
              </a:solidFill>
            </a:endParaRPr>
          </a:p>
        </p:txBody>
      </p:sp>
      <p:pic>
        <p:nvPicPr>
          <p:cNvPr id="33794" name="Picture 2" descr="http://1.bp.blogspot.com/-IRGa7wQcDTM/TdaXYXd2z4I/AAAAAAAAAHo/n5Lw2wtC5zg/s1600/Do-not-get-frustrated-in-direct-sa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33400"/>
            <a:ext cx="1752600" cy="1468581"/>
          </a:xfrm>
          <a:prstGeom prst="rect">
            <a:avLst/>
          </a:prstGeom>
          <a:noFill/>
        </p:spPr>
      </p:pic>
      <p:pic>
        <p:nvPicPr>
          <p:cNvPr id="33796" name="Picture 4" descr="Organizing Loose Wi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657600"/>
            <a:ext cx="1219200" cy="1800994"/>
          </a:xfrm>
          <a:prstGeom prst="rect">
            <a:avLst/>
          </a:prstGeom>
          <a:noFill/>
        </p:spPr>
      </p:pic>
      <p:pic>
        <p:nvPicPr>
          <p:cNvPr id="33798" name="Picture 6" descr="http://www.lcntechnologies.com/miristream/images/videoqualityimages/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990600"/>
            <a:ext cx="2057400" cy="1159003"/>
          </a:xfrm>
          <a:prstGeom prst="rect">
            <a:avLst/>
          </a:prstGeom>
          <a:noFill/>
        </p:spPr>
      </p:pic>
      <p:pic>
        <p:nvPicPr>
          <p:cNvPr id="33800" name="Picture 8" descr="http://www.wallibs.com/gudang/broken-screen-high-quality-an3d-resolu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590800"/>
            <a:ext cx="2316480" cy="1447800"/>
          </a:xfrm>
          <a:prstGeom prst="rect">
            <a:avLst/>
          </a:prstGeom>
          <a:noFill/>
        </p:spPr>
      </p:pic>
      <p:pic>
        <p:nvPicPr>
          <p:cNvPr id="33802" name="Picture 10" descr="Top 10 Things to do when you are bored at Ho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2667000"/>
            <a:ext cx="1447800" cy="1158241"/>
          </a:xfrm>
          <a:prstGeom prst="rect">
            <a:avLst/>
          </a:prstGeom>
          <a:noFill/>
        </p:spPr>
      </p:pic>
      <p:pic>
        <p:nvPicPr>
          <p:cNvPr id="33804" name="Picture 12" descr="Picture of an audience asleep and yawning in a theater during a business presentation or performance. Crowded theater seats filled with bored sleeping people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4572000"/>
            <a:ext cx="1828800" cy="1236617"/>
          </a:xfrm>
          <a:prstGeom prst="rect">
            <a:avLst/>
          </a:prstGeom>
          <a:noFill/>
        </p:spPr>
      </p:pic>
      <p:pic>
        <p:nvPicPr>
          <p:cNvPr id="33806" name="Picture 14" descr="http://www.techinasia.com/wp-content/uploads/2009/08/mone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1143000"/>
            <a:ext cx="1676400" cy="15981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Digging Deeper…The Tools: More Complex Video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0443" y="1295400"/>
            <a:ext cx="350195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911495"/>
            <a:ext cx="3657600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Multiscreen: Blended Displays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When you want it huge.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When you want it higher-res than a single screen.</a:t>
            </a:r>
          </a:p>
          <a:p>
            <a:endParaRPr lang="en-US" sz="1800" dirty="0" smtClean="0">
              <a:solidFill>
                <a:srgbClr val="A8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90600"/>
            <a:ext cx="696515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609600" y="914400"/>
            <a:ext cx="68580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0" y="762000"/>
            <a:ext cx="114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60’ 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Five Projectors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Digging Deeper…The Tools: More Complex Video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4650938"/>
            <a:ext cx="37338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F0"/>
                </a:solidFill>
              </a:rPr>
              <a:t>Multiscreen: Videowalls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When you want it big and need to fight ambient lighting.</a:t>
            </a:r>
          </a:p>
          <a:p>
            <a:endParaRPr lang="en-US" sz="1800" dirty="0" smtClean="0">
              <a:solidFill>
                <a:srgbClr val="A80000"/>
              </a:solidFill>
            </a:endParaRPr>
          </a:p>
        </p:txBody>
      </p:sp>
      <p:pic>
        <p:nvPicPr>
          <p:cNvPr id="3074" name="Picture 2" descr="X:\BP Project Folders-Client\Chicago Scenic - 1\NASA Glenn Visitor Center - Phase 1, 2 and 3\Photos\From BN Camera\Photos - NASA Glenn - 130329BN\IMG_4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8382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14400" y="1219200"/>
          <a:ext cx="6610350" cy="4296096"/>
        </p:xfrm>
        <a:graphic>
          <a:graphicData uri="http://schemas.openxmlformats.org/drawingml/2006/table">
            <a:tbl>
              <a:tblPr/>
              <a:tblGrid>
                <a:gridCol w="865443"/>
                <a:gridCol w="880687"/>
                <a:gridCol w="1060150"/>
                <a:gridCol w="1309598"/>
                <a:gridCol w="1309598"/>
                <a:gridCol w="1184874"/>
              </a:tblGrid>
              <a:tr h="779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Video Type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Future?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Distance Limitation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(per official specification)</a:t>
                      </a:r>
                      <a:endParaRPr lang="en-US" sz="1050" dirty="0">
                        <a:solidFill>
                          <a:srgbClr val="FF000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Female Connector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Male Connector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Audio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RGBHV (VGA)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Obsolete Now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1.8 meters or 6-feet</a:t>
                      </a:r>
                      <a:endParaRPr lang="en-US" sz="1050" dirty="0">
                        <a:solidFill>
                          <a:srgbClr val="FF000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on this cable. Run separate cable and connector.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DVI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Industry Plans Obsoletion of this ASAP.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1.8 meters or 6-feet</a:t>
                      </a:r>
                      <a:endParaRPr lang="en-US" sz="1050" dirty="0">
                        <a:solidFill>
                          <a:srgbClr val="FF000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on this cable. Run separate cable and connector.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Display Port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</a:t>
                      </a: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much signal chain support at this time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meters or 49-feet</a:t>
                      </a:r>
                      <a:endParaRPr lang="en-US" sz="1050" dirty="0">
                        <a:solidFill>
                          <a:srgbClr val="FF000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Stereo, 5.1, 7.1 audio supported on one cable and connector.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HDMI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hottest ticket at this time. Tons of hardware available.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9.1 meters or 30-feet</a:t>
                      </a:r>
                      <a:endParaRPr lang="en-US" sz="1050" dirty="0">
                        <a:solidFill>
                          <a:srgbClr val="FF000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Stereo, 5.1, 7.1 audio supported on one cable and connector.</a:t>
                      </a:r>
                      <a:endParaRPr lang="en-US" sz="1050" dirty="0">
                        <a:solidFill>
                          <a:srgbClr val="00B0F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5312" name="Picture 1" descr="SVGA 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057400"/>
            <a:ext cx="957943" cy="609600"/>
          </a:xfrm>
          <a:prstGeom prst="rect">
            <a:avLst/>
          </a:prstGeom>
          <a:noFill/>
        </p:spPr>
      </p:pic>
      <p:pic>
        <p:nvPicPr>
          <p:cNvPr id="553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057400"/>
            <a:ext cx="909053" cy="609600"/>
          </a:xfrm>
          <a:prstGeom prst="rect">
            <a:avLst/>
          </a:prstGeom>
          <a:noFill/>
        </p:spPr>
      </p:pic>
      <p:pic>
        <p:nvPicPr>
          <p:cNvPr id="5531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7150" y="2819400"/>
            <a:ext cx="1085850" cy="855518"/>
          </a:xfrm>
          <a:prstGeom prst="rect">
            <a:avLst/>
          </a:prstGeom>
          <a:noFill/>
        </p:spPr>
      </p:pic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5314" y="2895600"/>
            <a:ext cx="1161661" cy="685800"/>
          </a:xfrm>
          <a:prstGeom prst="rect">
            <a:avLst/>
          </a:prstGeom>
          <a:noFill/>
        </p:spPr>
      </p:pic>
      <p:pic>
        <p:nvPicPr>
          <p:cNvPr id="55308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810000"/>
            <a:ext cx="1038225" cy="707197"/>
          </a:xfrm>
          <a:prstGeom prst="rect">
            <a:avLst/>
          </a:prstGeom>
          <a:noFill/>
        </p:spPr>
      </p:pic>
      <p:pic>
        <p:nvPicPr>
          <p:cNvPr id="55307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810000"/>
            <a:ext cx="1019175" cy="699732"/>
          </a:xfrm>
          <a:prstGeom prst="rect">
            <a:avLst/>
          </a:prstGeom>
          <a:noFill/>
        </p:spPr>
      </p:pic>
      <p:pic>
        <p:nvPicPr>
          <p:cNvPr id="55306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08474" y="4648200"/>
            <a:ext cx="1044526" cy="685800"/>
          </a:xfrm>
          <a:prstGeom prst="rect">
            <a:avLst/>
          </a:prstGeom>
          <a:noFill/>
        </p:spPr>
      </p:pic>
      <p:pic>
        <p:nvPicPr>
          <p:cNvPr id="55305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05400" y="4648200"/>
            <a:ext cx="1114425" cy="639967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457200" y="3048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Digging Deeper…The Tools: Extenders…Distance Limitations: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Digging Deeper…The Tools: Extenders…Distance Limitations: </a:t>
            </a:r>
            <a:r>
              <a:rPr lang="en-US" dirty="0" smtClean="0">
                <a:solidFill>
                  <a:srgbClr val="FF0000"/>
                </a:solidFill>
              </a:rPr>
              <a:t>HDBaseT</a:t>
            </a: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33400" y="114300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B050"/>
                </a:solidFill>
              </a:rPr>
              <a:t>Uses Single Cat 5/6 for 5Play™ feature set…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Full, uncompressed HD video to 4K and 3D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Audio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Ethernet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Power (100W)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And control (232, IR, other)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….over a single 100m cable.</a:t>
            </a:r>
          </a:p>
          <a:p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EDID and HDCP capable</a:t>
            </a:r>
          </a:p>
        </p:txBody>
      </p:sp>
      <p:pic>
        <p:nvPicPr>
          <p:cNvPr id="2050" name="Picture 2" descr="http://auroramultimedia.com/web/media/image.php?src=images/products/DXE-CAT-TX%20REAR.jpg&amp;w=500&amp;h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67200"/>
            <a:ext cx="3657600" cy="994867"/>
          </a:xfrm>
          <a:prstGeom prst="rect">
            <a:avLst/>
          </a:prstGeom>
          <a:noFill/>
        </p:spPr>
      </p:pic>
      <p:pic>
        <p:nvPicPr>
          <p:cNvPr id="8" name="Picture 7" descr="UHBX-P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419600"/>
            <a:ext cx="2971800" cy="1771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The Kitchen Sink!</a:t>
            </a:r>
          </a:p>
        </p:txBody>
      </p:sp>
      <p:pic>
        <p:nvPicPr>
          <p:cNvPr id="30" name="Picture 29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90600"/>
            <a:ext cx="780097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“A Workshop for </a:t>
            </a:r>
            <a:r>
              <a:rPr lang="en-GB" dirty="0" smtClean="0">
                <a:solidFill>
                  <a:srgbClr val="00B0F0"/>
                </a:solidFill>
                <a:cs typeface="Times New Roman" pitchFamily="18" charset="0"/>
              </a:rPr>
              <a:t>2014 SEPA</a:t>
            </a:r>
          </a:p>
          <a:p>
            <a:r>
              <a:rPr lang="en-GB" dirty="0" smtClean="0">
                <a:solidFill>
                  <a:srgbClr val="00B0F0"/>
                </a:solidFill>
                <a:cs typeface="Times New Roman" pitchFamily="18" charset="0"/>
              </a:rPr>
              <a:t>of Planetariums - Lucerne </a:t>
            </a:r>
            <a:endParaRPr lang="en-US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  <p:pic>
        <p:nvPicPr>
          <p:cNvPr id="15" name="Picture 14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17" name="Picture 16" descr="TCC_Science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3354" y="2133600"/>
            <a:ext cx="4673600" cy="3505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2057401"/>
            <a:ext cx="2514600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A80000"/>
                </a:solidFill>
              </a:rPr>
              <a:t>D</a:t>
            </a:r>
            <a:r>
              <a:rPr lang="en-US" sz="1800" dirty="0" smtClean="0">
                <a:solidFill>
                  <a:srgbClr val="00B0F0"/>
                </a:solidFill>
              </a:rPr>
              <a:t>igital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A80000"/>
                </a:solidFill>
              </a:rPr>
              <a:t>E</a:t>
            </a:r>
            <a:r>
              <a:rPr lang="en-US" sz="1800" dirty="0" smtClean="0">
                <a:solidFill>
                  <a:srgbClr val="00B0F0"/>
                </a:solidFill>
              </a:rPr>
              <a:t>asy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A80000"/>
                </a:solidFill>
              </a:rPr>
              <a:t>C</a:t>
            </a:r>
            <a:r>
              <a:rPr lang="en-US" sz="1800" dirty="0" smtClean="0">
                <a:solidFill>
                  <a:srgbClr val="00B0F0"/>
                </a:solidFill>
              </a:rPr>
              <a:t>ost effective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A80000"/>
                </a:solidFill>
              </a:rPr>
              <a:t>R</a:t>
            </a:r>
            <a:r>
              <a:rPr lang="en-US" sz="1800" dirty="0" smtClean="0">
                <a:solidFill>
                  <a:srgbClr val="00B0F0"/>
                </a:solidFill>
              </a:rPr>
              <a:t>eliable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A80000"/>
                </a:solidFill>
              </a:rPr>
              <a:t>E</a:t>
            </a:r>
            <a:r>
              <a:rPr lang="en-US" sz="1800" dirty="0" smtClean="0">
                <a:solidFill>
                  <a:srgbClr val="00B0F0"/>
                </a:solidFill>
              </a:rPr>
              <a:t>ngaging</a:t>
            </a:r>
          </a:p>
          <a:p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A80000"/>
                </a:solidFill>
              </a:rPr>
              <a:t>F</a:t>
            </a:r>
            <a:r>
              <a:rPr lang="en-US" sz="1800" dirty="0" smtClean="0">
                <a:solidFill>
                  <a:srgbClr val="00B0F0"/>
                </a:solidFill>
              </a:rPr>
              <a:t>un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A80000"/>
                </a:solidFill>
              </a:rPr>
              <a:t>I</a:t>
            </a:r>
            <a:r>
              <a:rPr lang="en-US" sz="1800" dirty="0" smtClean="0">
                <a:solidFill>
                  <a:srgbClr val="00B0F0"/>
                </a:solidFill>
              </a:rPr>
              <a:t>nteractive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A80000"/>
                </a:solidFill>
              </a:rPr>
              <a:t>F</a:t>
            </a:r>
            <a:r>
              <a:rPr lang="en-US" sz="1800" dirty="0" smtClean="0">
                <a:solidFill>
                  <a:srgbClr val="00B0F0"/>
                </a:solidFill>
              </a:rPr>
              <a:t>lexible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533400" y="2209800"/>
            <a:ext cx="164592" cy="16459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533400" y="2725459"/>
            <a:ext cx="164592" cy="16459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533400" y="3264408"/>
            <a:ext cx="164592" cy="16459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533400" y="3797808"/>
            <a:ext cx="164592" cy="16459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533400" y="4407408"/>
            <a:ext cx="164592" cy="16459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533400" y="4935259"/>
            <a:ext cx="164592" cy="16459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533400" y="5468659"/>
            <a:ext cx="164592" cy="16459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170419" cy="1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33400" y="2737651"/>
            <a:ext cx="170419" cy="1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33400" y="3264408"/>
            <a:ext cx="170419" cy="1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33400" y="3797808"/>
            <a:ext cx="170419" cy="1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33400" y="4407408"/>
            <a:ext cx="170419" cy="1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33400" y="4947451"/>
            <a:ext cx="170419" cy="1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33400" y="5480851"/>
            <a:ext cx="170419" cy="1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>
            <a:spLocks noChangeAspect="1"/>
          </p:cNvSpPr>
          <p:nvPr/>
        </p:nvSpPr>
        <p:spPr>
          <a:xfrm>
            <a:off x="533400" y="6002059"/>
            <a:ext cx="164592" cy="16459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33400" y="6014251"/>
            <a:ext cx="170419" cy="1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457200" y="2133600"/>
            <a:ext cx="304800" cy="411480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“Exhibits Technology Design that Works"</a:t>
            </a:r>
          </a:p>
          <a:p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A Workshop for </a:t>
            </a:r>
            <a:r>
              <a:rPr lang="en-GB" dirty="0" smtClean="0">
                <a:solidFill>
                  <a:srgbClr val="00B0F0"/>
                </a:solidFill>
                <a:cs typeface="Times New Roman" pitchFamily="18" charset="0"/>
              </a:rPr>
              <a:t>2014 SEPA</a:t>
            </a:r>
          </a:p>
        </p:txBody>
      </p:sp>
      <p:pic>
        <p:nvPicPr>
          <p:cNvPr id="15" name="Picture 14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pic>
        <p:nvPicPr>
          <p:cNvPr id="17" name="Picture 16" descr="TCC_Science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3529754" cy="26473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46482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http://www.bowentechnovation.com/resources/workshops/</a:t>
            </a:r>
          </a:p>
          <a:p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Username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: 1985</a:t>
            </a:r>
            <a:b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Password: bowen1985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What We Will Explore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954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Simplest, lowest cost exhibits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Extremely complex projects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Visitor input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Making life easy…control systems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Audio and video distance limitations</a:t>
            </a:r>
            <a:br>
              <a:rPr lang="en-US" sz="1800" dirty="0" smtClean="0">
                <a:solidFill>
                  <a:srgbClr val="00B0F0"/>
                </a:solidFill>
              </a:rPr>
            </a:b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Enhancing reliability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6554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A80000"/>
                </a:solidFill>
              </a:rPr>
              <a:t>But First…</a:t>
            </a:r>
          </a:p>
          <a:p>
            <a:r>
              <a:rPr lang="en-US" dirty="0" smtClean="0">
                <a:solidFill>
                  <a:srgbClr val="A80000"/>
                </a:solidFill>
              </a:rPr>
              <a:t>Some caveats and news…</a:t>
            </a:r>
          </a:p>
        </p:txBody>
      </p:sp>
      <p:pic>
        <p:nvPicPr>
          <p:cNvPr id="31745" name="Picture 1" descr="C:\Users\Jeff B\Documents\BT JB Promotion 100719JB\1- BT Sample Pics Exhibit 120930JB\IMG_0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200377"/>
            <a:ext cx="3200400" cy="2400056"/>
          </a:xfrm>
          <a:prstGeom prst="rect">
            <a:avLst/>
          </a:prstGeom>
          <a:noFill/>
        </p:spPr>
      </p:pic>
      <p:pic>
        <p:nvPicPr>
          <p:cNvPr id="2050" name="Picture 2" descr="C:\Users\Jeff B\Documents\BT JB Promotion 100719JB\1- BT Sample Pics Exhibit 120930JB\9318-44_0989 (2)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46980" y="457199"/>
            <a:ext cx="3335020" cy="25012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95401"/>
            <a:ext cx="563880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VGA Obsoletion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A80000"/>
                </a:solidFill>
              </a:rPr>
              <a:t>Intel and AMD have come to an agreement to </a:t>
            </a:r>
          </a:p>
          <a:p>
            <a:r>
              <a:rPr lang="en-US" sz="1600" dirty="0" smtClean="0">
                <a:solidFill>
                  <a:srgbClr val="A80000"/>
                </a:solidFill>
              </a:rPr>
              <a:t>phase out computer VGA connections beginning in 2013 and expect the technology to be off all their product lines by 2015. </a:t>
            </a:r>
            <a:br>
              <a:rPr lang="en-US" sz="1600" dirty="0" smtClean="0">
                <a:solidFill>
                  <a:srgbClr val="A80000"/>
                </a:solidFill>
              </a:rPr>
            </a:br>
            <a:r>
              <a:rPr lang="en-US" sz="1600" dirty="0" smtClean="0">
                <a:solidFill>
                  <a:srgbClr val="A80000"/>
                </a:solidFill>
              </a:rPr>
              <a:t/>
            </a:r>
            <a:br>
              <a:rPr lang="en-US" sz="1600" dirty="0" smtClean="0">
                <a:solidFill>
                  <a:srgbClr val="A80000"/>
                </a:solidFill>
              </a:rPr>
            </a:br>
            <a:r>
              <a:rPr lang="en-US" sz="1600" dirty="0" smtClean="0">
                <a:solidFill>
                  <a:srgbClr val="A80000"/>
                </a:solidFill>
              </a:rPr>
              <a:t>It will be replaced by </a:t>
            </a:r>
            <a:r>
              <a:rPr lang="en-US" sz="1600" dirty="0" smtClean="0">
                <a:solidFill>
                  <a:srgbClr val="FF0000"/>
                </a:solidFill>
                <a:hlinkClick r:id="rId4"/>
              </a:rPr>
              <a:t>HDMI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A80000"/>
                </a:solidFill>
              </a:rPr>
              <a:t>and DisplayPort.</a:t>
            </a:r>
            <a:endParaRPr kumimoji="0" lang="en-US" sz="1800" dirty="0" smtClean="0">
              <a:solidFill>
                <a:srgbClr val="A8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2" descr="SVGA por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209800"/>
            <a:ext cx="2133600" cy="1600200"/>
          </a:xfrm>
          <a:prstGeom prst="rect">
            <a:avLst/>
          </a:prstGeom>
          <a:noFill/>
        </p:spPr>
      </p:pic>
      <p:sp>
        <p:nvSpPr>
          <p:cNvPr id="8" name="&quot;No&quot; Symbol 7"/>
          <p:cNvSpPr/>
          <p:nvPr/>
        </p:nvSpPr>
        <p:spPr>
          <a:xfrm>
            <a:off x="5943600" y="2133600"/>
            <a:ext cx="2057400" cy="1752600"/>
          </a:xfrm>
          <a:prstGeom prst="noSmoking">
            <a:avLst/>
          </a:prstGeom>
          <a:solidFill>
            <a:schemeClr val="accent1">
              <a:alpha val="12000"/>
            </a:schemeClr>
          </a:solidFill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19200"/>
            <a:ext cx="7315200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Analog Sunset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A80000"/>
                </a:solidFill>
              </a:rPr>
              <a:t>All BluRay players (and many new computers) have utilities burned into their chipset that will automatically turn off (or downscale to super low res) the component, composite, VGA and S-video outputs on December 31, 2013.</a:t>
            </a:r>
            <a:br>
              <a:rPr lang="en-US" sz="1600" dirty="0" smtClean="0">
                <a:solidFill>
                  <a:srgbClr val="A80000"/>
                </a:solidFill>
              </a:rPr>
            </a:br>
            <a:r>
              <a:rPr lang="en-US" sz="1600" dirty="0" smtClean="0">
                <a:solidFill>
                  <a:srgbClr val="A80000"/>
                </a:solidFill>
              </a:rPr>
              <a:t/>
            </a:r>
            <a:br>
              <a:rPr lang="en-US" sz="1600" dirty="0" smtClean="0">
                <a:solidFill>
                  <a:srgbClr val="A80000"/>
                </a:solidFill>
              </a:rPr>
            </a:br>
            <a:r>
              <a:rPr lang="en-US" sz="1600" dirty="0" smtClean="0">
                <a:solidFill>
                  <a:srgbClr val="A80000"/>
                </a:solidFill>
              </a:rPr>
              <a:t>This is a Federal law that all manufacturers must adhere to.</a:t>
            </a:r>
            <a:br>
              <a:rPr lang="en-US" sz="1600" dirty="0" smtClean="0">
                <a:solidFill>
                  <a:srgbClr val="A80000"/>
                </a:solidFill>
              </a:rPr>
            </a:br>
            <a:r>
              <a:rPr lang="en-US" sz="1600" dirty="0" smtClean="0">
                <a:solidFill>
                  <a:srgbClr val="A80000"/>
                </a:solidFill>
              </a:rPr>
              <a:t/>
            </a:r>
            <a:br>
              <a:rPr lang="en-US" sz="1600" dirty="0" smtClean="0">
                <a:solidFill>
                  <a:srgbClr val="A80000"/>
                </a:solidFill>
              </a:rPr>
            </a:br>
            <a:r>
              <a:rPr lang="en-US" sz="1600" dirty="0" smtClean="0">
                <a:solidFill>
                  <a:srgbClr val="A80000"/>
                </a:solidFill>
              </a:rPr>
              <a:t>That means they will only output HDMI or another digital format.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 </a:t>
            </a:r>
            <a:br>
              <a:rPr lang="en-US" sz="1600" dirty="0" smtClean="0">
                <a:solidFill>
                  <a:srgbClr val="FF0000"/>
                </a:solidFill>
              </a:rPr>
            </a:br>
            <a:endParaRPr kumimoji="0" lang="en-US" sz="16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0"/>
            <a:ext cx="6781800" cy="180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3581400" y="3810000"/>
            <a:ext cx="838200" cy="1828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The Tool Box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95400"/>
            <a:ext cx="6934200" cy="53553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Audio …mono…stereo…5.1/7.1…more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Processor…amplifiers…speakers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Video …computer…media player…HDTV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Extender…single display (touchscreen, flat panel, projector)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Processor…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Display…single screen…projector…multiple screens blended projection…videowalls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 Control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Visitor  input…scheduled…looping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Docent/presenter override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Special events</a:t>
            </a:r>
            <a:br>
              <a:rPr lang="en-US" sz="1800" dirty="0" smtClean="0">
                <a:solidFill>
                  <a:srgbClr val="00B0F0"/>
                </a:solidFill>
              </a:rPr>
            </a:br>
            <a:endParaRPr lang="en-US" sz="1800" dirty="0" smtClean="0">
              <a:solidFill>
                <a:srgbClr val="00B0F0"/>
              </a:solidFill>
            </a:endParaRPr>
          </a:p>
          <a:p>
            <a:pPr marL="0" lvl="2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Lighting</a:t>
            </a:r>
          </a:p>
          <a:p>
            <a:pPr marL="457200" lvl="3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Control…atmospheric…theatrical…motorized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How Basic Can We go?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95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Looping Audio Only Player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 Pros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Plays audio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Low cost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maintain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use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update content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A80000"/>
                </a:solidFill>
              </a:rPr>
              <a:t> Cons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Runs all the time, drives staff crazy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No automated turn on-off?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No visitor input or activation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Wear and tear on equipment</a:t>
            </a:r>
            <a:r>
              <a:rPr lang="en-US" sz="1800" dirty="0" smtClean="0">
                <a:solidFill>
                  <a:srgbClr val="A80000"/>
                </a:solidFill>
              </a:rPr>
              <a:t/>
            </a:r>
            <a:br>
              <a:rPr lang="en-US" sz="1800" dirty="0" smtClean="0">
                <a:solidFill>
                  <a:srgbClr val="A80000"/>
                </a:solidFill>
              </a:rPr>
            </a:br>
            <a:endParaRPr lang="en-US" sz="1800" dirty="0" smtClean="0">
              <a:solidFill>
                <a:srgbClr val="A8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2504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Audio Source</a:t>
            </a:r>
            <a:endParaRPr lang="en-US" sz="1200" dirty="0"/>
          </a:p>
        </p:txBody>
      </p:sp>
      <p:pic>
        <p:nvPicPr>
          <p:cNvPr id="4098" name="Picture 2" descr="http://www.psdgraphics.com/file/speaker-volume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185160"/>
            <a:ext cx="685800" cy="548640"/>
          </a:xfrm>
          <a:prstGeom prst="rect">
            <a:avLst/>
          </a:prstGeom>
          <a:noFill/>
        </p:spPr>
      </p:pic>
      <p:cxnSp>
        <p:nvCxnSpPr>
          <p:cNvPr id="32" name="Elbow Connector 31"/>
          <p:cNvCxnSpPr>
            <a:stCxn id="9" idx="2"/>
            <a:endCxn id="4098" idx="1"/>
          </p:cNvCxnSpPr>
          <p:nvPr/>
        </p:nvCxnSpPr>
        <p:spPr>
          <a:xfrm rot="16200000" flipH="1">
            <a:off x="5802630" y="2404110"/>
            <a:ext cx="701040" cy="1409700"/>
          </a:xfrm>
          <a:prstGeom prst="bentConnector2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57200"/>
            <a:ext cx="1450107" cy="218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The Next Step…Add Video/Graphics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95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Looping Video/Media Player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 Pros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Plays video, stills, audio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Low cost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maintain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use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update content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A80000"/>
                </a:solidFill>
              </a:rPr>
              <a:t> Cons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Runs all the time, drives staff crazy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No automated turn on-off?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No visitor input or activation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Wear and tear on equipment</a:t>
            </a:r>
            <a:r>
              <a:rPr lang="en-US" sz="1800" dirty="0" smtClean="0">
                <a:solidFill>
                  <a:srgbClr val="A80000"/>
                </a:solidFill>
              </a:rPr>
              <a:t/>
            </a:r>
            <a:br>
              <a:rPr lang="en-US" sz="1800" dirty="0" smtClean="0">
                <a:solidFill>
                  <a:srgbClr val="A80000"/>
                </a:solidFill>
              </a:rPr>
            </a:br>
            <a:endParaRPr lang="en-US" sz="1800" dirty="0" smtClean="0">
              <a:solidFill>
                <a:srgbClr val="A8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2504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Video Source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stCxn id="9" idx="3"/>
            <a:endCxn id="28" idx="1"/>
          </p:cNvCxnSpPr>
          <p:nvPr/>
        </p:nvCxnSpPr>
        <p:spPr>
          <a:xfrm>
            <a:off x="6019800" y="2491740"/>
            <a:ext cx="7620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1800" y="222504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Video Display</a:t>
            </a:r>
            <a:endParaRPr lang="en-US" sz="1200" dirty="0"/>
          </a:p>
        </p:txBody>
      </p:sp>
      <p:pic>
        <p:nvPicPr>
          <p:cNvPr id="4098" name="Picture 2" descr="http://www.psdgraphics.com/file/speaker-volume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185160"/>
            <a:ext cx="685800" cy="548640"/>
          </a:xfrm>
          <a:prstGeom prst="rect">
            <a:avLst/>
          </a:prstGeom>
          <a:noFill/>
        </p:spPr>
      </p:pic>
      <p:cxnSp>
        <p:nvCxnSpPr>
          <p:cNvPr id="32" name="Elbow Connector 31"/>
          <p:cNvCxnSpPr>
            <a:stCxn id="9" idx="2"/>
            <a:endCxn id="4098" idx="1"/>
          </p:cNvCxnSpPr>
          <p:nvPr/>
        </p:nvCxnSpPr>
        <p:spPr>
          <a:xfrm rot="16200000" flipH="1">
            <a:off x="5802630" y="2404110"/>
            <a:ext cx="701040" cy="1409700"/>
          </a:xfrm>
          <a:prstGeom prst="bentConnector2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6000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304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F0"/>
                </a:solidFill>
              </a:rPr>
              <a:t>The Next Step… Visitor Input</a:t>
            </a:r>
          </a:p>
        </p:txBody>
      </p:sp>
      <p:pic>
        <p:nvPicPr>
          <p:cNvPr id="26" name="Picture 25" descr="BTblu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791200"/>
            <a:ext cx="3505199" cy="8763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3400" y="1295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 Looping Video w Visitor Input 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 Pros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Plays video, stills, audio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Can add attract loop/graphic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Low cost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maintain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use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Saves wear and tear on equipment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Keep galleries quiet when not in use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 Easy to update content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A80000"/>
                </a:solidFill>
              </a:rPr>
              <a:t> Cons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A80000"/>
                </a:solidFill>
              </a:rPr>
              <a:t> No automated turn on-off</a:t>
            </a:r>
            <a:r>
              <a:rPr lang="en-US" sz="1800" dirty="0" smtClean="0">
                <a:solidFill>
                  <a:srgbClr val="A80000"/>
                </a:solidFill>
              </a:rPr>
              <a:t/>
            </a:r>
            <a:br>
              <a:rPr lang="en-US" sz="1800" dirty="0" smtClean="0">
                <a:solidFill>
                  <a:srgbClr val="A80000"/>
                </a:solidFill>
              </a:rPr>
            </a:br>
            <a:endParaRPr lang="en-US" sz="1800" dirty="0" smtClean="0">
              <a:solidFill>
                <a:srgbClr val="A8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222504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Video Source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9" idx="3"/>
            <a:endCxn id="21" idx="1"/>
          </p:cNvCxnSpPr>
          <p:nvPr/>
        </p:nvCxnSpPr>
        <p:spPr>
          <a:xfrm>
            <a:off x="6019800" y="2491740"/>
            <a:ext cx="762000" cy="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1800" y="2225040"/>
            <a:ext cx="1143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cmpd="sng">
            <a:solidFill>
              <a:schemeClr val="bg1">
                <a:alpha val="96000"/>
              </a:schemeClr>
            </a:solidFill>
          </a:ln>
        </p:spPr>
        <p:txBody>
          <a:bodyPr wrap="square" rtlCol="0" anchor="t" anchorCtr="1">
            <a:noAutofit/>
          </a:bodyPr>
          <a:lstStyle/>
          <a:p>
            <a:r>
              <a:rPr lang="en-US" sz="1200" dirty="0" smtClean="0"/>
              <a:t>Video Display</a:t>
            </a:r>
            <a:endParaRPr lang="en-US" sz="1200" dirty="0"/>
          </a:p>
        </p:txBody>
      </p:sp>
      <p:pic>
        <p:nvPicPr>
          <p:cNvPr id="22" name="Picture 2" descr="http://www.psdgraphics.com/file/speaker-volume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185160"/>
            <a:ext cx="685800" cy="548640"/>
          </a:xfrm>
          <a:prstGeom prst="rect">
            <a:avLst/>
          </a:prstGeom>
          <a:noFill/>
        </p:spPr>
      </p:pic>
      <p:cxnSp>
        <p:nvCxnSpPr>
          <p:cNvPr id="24" name="Elbow Connector 31"/>
          <p:cNvCxnSpPr>
            <a:stCxn id="19" idx="2"/>
            <a:endCxn id="22" idx="1"/>
          </p:cNvCxnSpPr>
          <p:nvPr/>
        </p:nvCxnSpPr>
        <p:spPr>
          <a:xfrm rot="16200000" flipH="1">
            <a:off x="5802630" y="2404110"/>
            <a:ext cx="701040" cy="1409700"/>
          </a:xfrm>
          <a:prstGeom prst="bentConnector2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81600" y="1676401"/>
            <a:ext cx="1" cy="533399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1" y="914400"/>
            <a:ext cx="633881" cy="69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MG_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3886200"/>
            <a:ext cx="1885950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lnDef>
      <a:spPr>
        <a:ln w="15875">
          <a:solidFill>
            <a:srgbClr val="00B05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3814</TotalTime>
  <Words>1545</Words>
  <Application>Microsoft Office PowerPoint</Application>
  <PresentationFormat>On-screen Show (4:3)</PresentationFormat>
  <Paragraphs>404</Paragraphs>
  <Slides>26</Slides>
  <Notes>26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Spent our Winter Break</dc:title>
  <dc:creator>Jeff Bowen</dc:creator>
  <cp:lastModifiedBy>Jeff B</cp:lastModifiedBy>
  <cp:revision>273</cp:revision>
  <dcterms:created xsi:type="dcterms:W3CDTF">2010-09-01T17:50:27Z</dcterms:created>
  <dcterms:modified xsi:type="dcterms:W3CDTF">2014-07-11T13:36:57Z</dcterms:modified>
</cp:coreProperties>
</file>