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3" r:id="rId2"/>
    <p:sldId id="325" r:id="rId3"/>
    <p:sldId id="347" r:id="rId4"/>
    <p:sldId id="346" r:id="rId5"/>
    <p:sldId id="328" r:id="rId6"/>
    <p:sldId id="333" r:id="rId7"/>
    <p:sldId id="334" r:id="rId8"/>
    <p:sldId id="332" r:id="rId9"/>
    <p:sldId id="317" r:id="rId10"/>
    <p:sldId id="348" r:id="rId11"/>
    <p:sldId id="335" r:id="rId12"/>
    <p:sldId id="330" r:id="rId13"/>
  </p:sldIdLst>
  <p:sldSz cx="9144000" cy="5143500" type="screen16x9"/>
  <p:notesSz cx="13258800" cy="811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050"/>
    <a:srgbClr val="0E05BB"/>
    <a:srgbClr val="FF9B9B"/>
    <a:srgbClr val="EC7B3C"/>
    <a:srgbClr val="D1891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721" autoAdjust="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800" y="-102"/>
      </p:cViewPr>
      <p:guideLst>
        <p:guide orient="horz" pos="2556"/>
        <p:guide pos="417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/>
          <a:lstStyle>
            <a:lvl1pPr algn="l">
              <a:defRPr sz="1600"/>
            </a:lvl1pPr>
          </a:lstStyle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10252" y="0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/>
          <a:lstStyle>
            <a:lvl1pPr algn="r">
              <a:defRPr sz="1600"/>
            </a:lvl1pPr>
          </a:lstStyle>
          <a:p>
            <a:fld id="{4C6969C3-1647-4FA5-A400-2AC97F44DBFC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7378042"/>
            <a:ext cx="5745480" cy="735850"/>
          </a:xfrm>
          <a:prstGeom prst="rect">
            <a:avLst/>
          </a:prstGeom>
        </p:spPr>
        <p:txBody>
          <a:bodyPr vert="horz" lIns="121158" tIns="60578" rIns="121158" bIns="60578" rtlCol="0" anchor="b"/>
          <a:lstStyle>
            <a:lvl1pPr algn="l">
              <a:defRPr sz="1600"/>
            </a:lvl1pPr>
          </a:lstStyle>
          <a:p>
            <a:r>
              <a:rPr lang="en-US" sz="1200" dirty="0" smtClean="0"/>
              <a:t>© ℗ 2009 Bowen Technovation, USA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10252" y="7708127"/>
            <a:ext cx="5745480" cy="405765"/>
          </a:xfrm>
          <a:prstGeom prst="rect">
            <a:avLst/>
          </a:prstGeom>
        </p:spPr>
        <p:txBody>
          <a:bodyPr vert="horz" lIns="121158" tIns="60578" rIns="121158" bIns="60578" rtlCol="0" anchor="b"/>
          <a:lstStyle>
            <a:lvl1pPr algn="r">
              <a:defRPr sz="16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/>
          <a:lstStyle>
            <a:lvl1pPr algn="l">
              <a:defRPr sz="1600"/>
            </a:lvl1pPr>
          </a:lstStyle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10685" y="0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/>
          <a:lstStyle>
            <a:lvl1pPr algn="r">
              <a:defRPr sz="1600"/>
            </a:lvl1pPr>
          </a:lstStyle>
          <a:p>
            <a:fld id="{CBD88D0D-E080-4647-BD42-521A5236FE38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24300" y="608013"/>
            <a:ext cx="5410200" cy="3043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1167" tIns="60584" rIns="121167" bIns="60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416" y="3855587"/>
            <a:ext cx="10607970" cy="3651703"/>
          </a:xfrm>
          <a:prstGeom prst="rect">
            <a:avLst/>
          </a:prstGeom>
        </p:spPr>
        <p:txBody>
          <a:bodyPr vert="horz" lIns="121167" tIns="60584" rIns="121167" bIns="60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707533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 anchor="b"/>
          <a:lstStyle>
            <a:lvl1pPr algn="l">
              <a:defRPr sz="1600"/>
            </a:lvl1pPr>
          </a:lstStyle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10685" y="7707533"/>
            <a:ext cx="5745791" cy="405948"/>
          </a:xfrm>
          <a:prstGeom prst="rect">
            <a:avLst/>
          </a:prstGeom>
        </p:spPr>
        <p:txBody>
          <a:bodyPr vert="horz" lIns="121167" tIns="60584" rIns="121167" bIns="60584" rtlCol="0" anchor="b"/>
          <a:lstStyle>
            <a:lvl1pPr algn="r">
              <a:defRPr sz="16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4300" y="608013"/>
            <a:ext cx="5410200" cy="3043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2009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GLPA 2010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20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EAC-6BE0-4A95-A712-8B8F6ECF6C60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1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DBE9-84CE-489A-ADC4-A894F805080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24-7B58-4ACE-ABEA-558ABA7E6B80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D64-C32F-4F33-857C-24D7011AE7A1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20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6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F3F-C494-4459-A5A4-E74C2F57FD6A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9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53" y="1756110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13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4D3-0E3D-44C8-9290-4D71F3568212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A27-CA86-4222-BF04-7087E8A2EA2F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36E-5380-468B-A724-7927C56EA1DE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858E-215F-4DE7-A14F-230F691F5E8B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3101-30F9-4E72-8F48-F358CEB04DE3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0543-5652-4081-AFF6-9589451BF6A9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15" y="3487859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7" y="3579922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5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DB0DC-92BB-41F1-BEC6-53FB0E063A9E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wentechnovatio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7974" y="1028700"/>
            <a:ext cx="450019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35174" y="22860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Bowen Technovation @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WAC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63774" y="257175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“Bowen Technovation Celebrates </a:t>
            </a:r>
            <a:r>
              <a:rPr lang="en-US" sz="18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28 Years…</a:t>
            </a:r>
            <a:r>
              <a:rPr lang="en-US" sz="1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Thanks!!!!!”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few of our full time staff members</a:t>
            </a:r>
          </a:p>
        </p:txBody>
      </p:sp>
      <p:pic>
        <p:nvPicPr>
          <p:cNvPr id="23" name="Picture 22" descr="dian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194" y="3290890"/>
            <a:ext cx="851389" cy="766763"/>
          </a:xfrm>
          <a:prstGeom prst="rect">
            <a:avLst/>
          </a:prstGeom>
        </p:spPr>
      </p:pic>
      <p:pic>
        <p:nvPicPr>
          <p:cNvPr id="28" name="Picture 27" descr="jaso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193" y="3370906"/>
            <a:ext cx="762542" cy="686747"/>
          </a:xfrm>
          <a:prstGeom prst="rect">
            <a:avLst/>
          </a:prstGeom>
        </p:spPr>
      </p:pic>
      <p:pic>
        <p:nvPicPr>
          <p:cNvPr id="29" name="Picture 28" descr="Nan_tr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1185" y="3257551"/>
            <a:ext cx="1127016" cy="792956"/>
          </a:xfrm>
          <a:prstGeom prst="rect">
            <a:avLst/>
          </a:prstGeom>
        </p:spPr>
      </p:pic>
      <p:pic>
        <p:nvPicPr>
          <p:cNvPr id="32" name="Picture 31" descr="brian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3977" y="4171951"/>
            <a:ext cx="851389" cy="700088"/>
          </a:xfrm>
          <a:prstGeom prst="rect">
            <a:avLst/>
          </a:prstGeom>
        </p:spPr>
      </p:pic>
      <p:pic>
        <p:nvPicPr>
          <p:cNvPr id="33" name="Picture 32" descr="david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2" y="3314702"/>
            <a:ext cx="703698" cy="771525"/>
          </a:xfrm>
          <a:prstGeom prst="rect">
            <a:avLst/>
          </a:prstGeom>
        </p:spPr>
      </p:pic>
      <p:pic>
        <p:nvPicPr>
          <p:cNvPr id="34" name="Picture 33" descr="mark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1" y="3345436"/>
            <a:ext cx="784229" cy="712214"/>
          </a:xfrm>
          <a:prstGeom prst="rect">
            <a:avLst/>
          </a:prstGeom>
        </p:spPr>
      </p:pic>
      <p:pic>
        <p:nvPicPr>
          <p:cNvPr id="35" name="Picture 34" descr="brien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" y="4157662"/>
            <a:ext cx="784172" cy="700088"/>
          </a:xfrm>
          <a:prstGeom prst="rect">
            <a:avLst/>
          </a:prstGeom>
        </p:spPr>
      </p:pic>
      <p:pic>
        <p:nvPicPr>
          <p:cNvPr id="36" name="Picture 35" descr="dan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95593" y="3314702"/>
            <a:ext cx="640315" cy="760095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3371850"/>
            <a:ext cx="66630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Jeff B\Documents\BT JB Promotion 100719JB\people pics\James carlson\James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1" y="4171953"/>
            <a:ext cx="780122" cy="7029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819150"/>
            <a:ext cx="5339261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1950"/>
            <a:ext cx="7543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1950"/>
            <a:ext cx="7543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43150"/>
            <a:ext cx="84751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47042" y="1028700"/>
            <a:ext cx="439175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2286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“Bowen Technovation Celebrates </a:t>
            </a:r>
            <a:r>
              <a:rPr lang="en-US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28 Years…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Thanks!!!!!”</a:t>
            </a:r>
          </a:p>
          <a:p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few of our full time staff members</a:t>
            </a:r>
          </a:p>
        </p:txBody>
      </p:sp>
      <p:pic>
        <p:nvPicPr>
          <p:cNvPr id="14" name="Picture 13" descr="dian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934" y="457201"/>
            <a:ext cx="1068265" cy="985838"/>
          </a:xfrm>
          <a:prstGeom prst="rect">
            <a:avLst/>
          </a:prstGeom>
        </p:spPr>
      </p:pic>
      <p:pic>
        <p:nvPicPr>
          <p:cNvPr id="15" name="Picture 14" descr="Nan_t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392" y="1838324"/>
            <a:ext cx="1416935" cy="1021556"/>
          </a:xfrm>
          <a:prstGeom prst="rect">
            <a:avLst/>
          </a:prstGeom>
        </p:spPr>
      </p:pic>
      <p:pic>
        <p:nvPicPr>
          <p:cNvPr id="17" name="Picture 16" descr="brian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3297" y="2124074"/>
            <a:ext cx="1008917" cy="850106"/>
          </a:xfrm>
          <a:prstGeom prst="rect">
            <a:avLst/>
          </a:prstGeom>
        </p:spPr>
      </p:pic>
      <p:pic>
        <p:nvPicPr>
          <p:cNvPr id="20" name="Picture 19" descr="davi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7993" y="3781425"/>
            <a:ext cx="890221" cy="1000125"/>
          </a:xfrm>
          <a:prstGeom prst="rect">
            <a:avLst/>
          </a:prstGeom>
        </p:spPr>
      </p:pic>
      <p:pic>
        <p:nvPicPr>
          <p:cNvPr id="21" name="Picture 20" descr="jaso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1713" y="1838326"/>
            <a:ext cx="929952" cy="858197"/>
          </a:xfrm>
          <a:prstGeom prst="rect">
            <a:avLst/>
          </a:prstGeom>
        </p:spPr>
      </p:pic>
      <p:pic>
        <p:nvPicPr>
          <p:cNvPr id="24" name="Picture 23" descr="mark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7645" y="3152774"/>
            <a:ext cx="949569" cy="883664"/>
          </a:xfrm>
          <a:prstGeom prst="rect">
            <a:avLst/>
          </a:prstGeom>
        </p:spPr>
      </p:pic>
      <p:pic>
        <p:nvPicPr>
          <p:cNvPr id="30" name="Picture 29" descr="brien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3993" y="3267074"/>
            <a:ext cx="890221" cy="814388"/>
          </a:xfrm>
          <a:prstGeom prst="rect">
            <a:avLst/>
          </a:prstGeom>
        </p:spPr>
      </p:pic>
      <p:pic>
        <p:nvPicPr>
          <p:cNvPr id="31" name="Picture 30" descr="dan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8815" y="2124075"/>
            <a:ext cx="812821" cy="988695"/>
          </a:xfrm>
          <a:prstGeom prst="rect">
            <a:avLst/>
          </a:prstGeom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3781423"/>
            <a:ext cx="8669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eff B\Documents\BT JB Promotion 100719JB\people pics\James carlson\James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69497" y="3381376"/>
            <a:ext cx="1008917" cy="931519"/>
          </a:xfrm>
          <a:prstGeom prst="rect">
            <a:avLst/>
          </a:prstGeom>
          <a:noFill/>
        </p:spPr>
      </p:pic>
      <p:pic>
        <p:nvPicPr>
          <p:cNvPr id="16" name="Picture 15" descr="BTblue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5083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hangingPunct="0"/>
            <a:r>
              <a:rPr lang="en-US" sz="1800" dirty="0" smtClean="0">
                <a:solidFill>
                  <a:srgbClr val="00B050"/>
                </a:solidFill>
              </a:rPr>
              <a:t>Hi </a:t>
            </a:r>
            <a:r>
              <a:rPr lang="en-US" sz="1800" dirty="0" err="1" smtClean="0">
                <a:solidFill>
                  <a:srgbClr val="00B050"/>
                </a:solidFill>
              </a:rPr>
              <a:t>jeff</a:t>
            </a:r>
            <a:r>
              <a:rPr lang="en-US" sz="1800" dirty="0" smtClean="0">
                <a:solidFill>
                  <a:srgbClr val="00B050"/>
                </a:solidFill>
              </a:rPr>
              <a:t>,</a:t>
            </a:r>
          </a:p>
          <a:p>
            <a:pPr hangingPunct="0"/>
            <a:r>
              <a:rPr lang="en-US" sz="1800" dirty="0" smtClean="0">
                <a:solidFill>
                  <a:srgbClr val="00B050"/>
                </a:solidFill>
              </a:rPr>
              <a:t>"I am really impressed by what Bowen Technovation could pull off even within short time notice - delivering and installing an excellent 7.1 Surround Sound System plus smooth RGB cove lights  and spot lights in this high-end 3D-Fulldome-Theater. The slick touchscreen control of AstroFX with its open architecture is really easy to use, allowing to quickly monitor or adjust any light &amp; sound atmosphere -  and AstroFX is also listening directly to commands sent by the digital fulldome system (Digistar 5).  It proved to be a really solid and stable system - even surviving several </a:t>
            </a:r>
            <a:r>
              <a:rPr lang="en-US" sz="1800" dirty="0" err="1" smtClean="0">
                <a:solidFill>
                  <a:srgbClr val="00B050"/>
                </a:solidFill>
              </a:rPr>
              <a:t>lightnings</a:t>
            </a:r>
            <a:r>
              <a:rPr lang="en-US" sz="1800" dirty="0" smtClean="0">
                <a:solidFill>
                  <a:srgbClr val="00B050"/>
                </a:solidFill>
              </a:rPr>
              <a:t> striking the theater with respective power-outages!" </a:t>
            </a:r>
          </a:p>
          <a:p>
            <a:pPr hangingPunct="0"/>
            <a:r>
              <a:rPr lang="en-US" sz="1800" dirty="0" smtClean="0">
                <a:solidFill>
                  <a:srgbClr val="00B050"/>
                </a:solidFill>
              </a:rPr>
              <a:t>Thomas W. </a:t>
            </a:r>
            <a:r>
              <a:rPr lang="en-US" sz="1800" dirty="0" err="1" smtClean="0">
                <a:solidFill>
                  <a:srgbClr val="00B050"/>
                </a:solidFill>
              </a:rPr>
              <a:t>Kraupe</a:t>
            </a:r>
            <a:endParaRPr lang="en-US" sz="1800" dirty="0" smtClean="0">
              <a:solidFill>
                <a:srgbClr val="00B050"/>
              </a:solidFill>
            </a:endParaRPr>
          </a:p>
          <a:p>
            <a:pPr hangingPunct="0"/>
            <a:r>
              <a:rPr lang="en-US" sz="1800" dirty="0" smtClean="0">
                <a:solidFill>
                  <a:srgbClr val="00B050"/>
                </a:solidFill>
              </a:rPr>
              <a:t>Consultant and Director of Planetarium Hamburg (Germany), President of International Planetarium Society.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7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7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 jeff,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"I am really impressed by what Bowen Technovation could pull off even within short time notice - delivering and installing an excellent 7.1 Surround Sound System plus smooth RGB cove lights  and spot lights in this high-end 3D-Fulldome-Theater. The slick touchscreen control of AstroFX with its open architecture is really easy to use, allowing to quickly monitor or adjust any light &amp; sound atmosphere -  and AstroFX is also listening directly to commands sent by the digital fulldome system (Digistar 5).  It proved to be a really solid and stable system - even surviving several lightnings striking the theater with respective power-outages!"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Thomas W. Kraupe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Consultant and Director of Planetarium Hamburg (Germany), President of International Planetarium Society.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4350"/>
            <a:ext cx="52386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28750"/>
            <a:ext cx="3032125" cy="22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3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New Stuff from BT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914404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Totally re-invented  BT website.</a:t>
            </a:r>
          </a:p>
          <a:p>
            <a:pPr marL="171450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Video tutorials.</a:t>
            </a: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Datasheets/info/specs.</a:t>
            </a: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System </a:t>
            </a:r>
          </a:p>
          <a:p>
            <a:pPr marL="628650" lvl="1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comparison guides.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Workshops.</a:t>
            </a: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Show descriptions.</a:t>
            </a:r>
          </a:p>
          <a:p>
            <a:pPr marL="628650" lvl="1" indent="-171450"/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Design advice.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124" y="800100"/>
            <a:ext cx="4756376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Tblu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3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New Stuff from BT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7" y="4343400"/>
            <a:ext cx="3505199" cy="6572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685800"/>
            <a:ext cx="2514600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1450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June 2014 Newsletter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Available online.</a:t>
            </a: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1600 hard copies…2200 electronic sent.</a:t>
            </a:r>
          </a:p>
          <a:p>
            <a:pPr marL="628650" lvl="1" indent="-171450"/>
            <a:endParaRPr lang="en-US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Written by BT staff… not some ad agency.</a:t>
            </a:r>
          </a:p>
          <a:p>
            <a:pPr marL="628650" lvl="1" indent="-171450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Project descriptions.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equipment  and reviews for exhibits and theater.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Workshops/columns.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2"/>
            <a:ext cx="3124200" cy="40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3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New Stuff from BT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7" y="4343400"/>
            <a:ext cx="3505199" cy="6572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74295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1450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AstroFX control interfaces for:</a:t>
            </a:r>
          </a:p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E&amp;S</a:t>
            </a:r>
          </a:p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Digitalis</a:t>
            </a:r>
          </a:p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SciDome</a:t>
            </a:r>
          </a:p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Zeiss</a:t>
            </a:r>
          </a:p>
          <a:p>
            <a:pPr marL="171450" indent="-171450"/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Minolta (underway).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00350"/>
            <a:ext cx="2667000" cy="194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Jeff B\Documents\BT JB Promotion 100719JB\E&amp;S Promotion\Digistar Bowen Lighting Control Panel 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5750"/>
            <a:ext cx="2435726" cy="13144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724150"/>
            <a:ext cx="3409759" cy="14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733550"/>
            <a:ext cx="2649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8700"/>
            <a:ext cx="5638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450056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3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New Stuff from BT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74295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upgrade for FXCommander to V6 with iPad integration.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speaker designs special for domes…no plastic!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AstroFXAurora control screens.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AstroFXCommander AMP built in audio media player.</a:t>
            </a:r>
          </a:p>
          <a:p>
            <a:pPr marL="171450" indent="-171450"/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high power LED dimmable whites.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AstroFXAurora  </a:t>
            </a:r>
            <a:r>
              <a:rPr lang="en-US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16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gh</a:t>
            </a:r>
            <a:r>
              <a:rPr lang="en-US" sz="1600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tJ</a:t>
            </a:r>
            <a:r>
              <a:rPr lang="en-US" sz="16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en-US" sz="16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4098" name="Picture 2" descr="C:\Users\Jeff B\Documents\BT JB Promotion 100719JB\FX Aurora Design Screens 100826\LightingUpdatePi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52750"/>
            <a:ext cx="1752600" cy="1371600"/>
          </a:xfrm>
          <a:prstGeom prst="rect">
            <a:avLst/>
          </a:prstGeom>
          <a:noFill/>
        </p:spPr>
      </p:pic>
      <p:pic>
        <p:nvPicPr>
          <p:cNvPr id="14" name="Picture 13" descr="C:\Users\Jeff Bowen\Documents\BT JB Promotion 100719JB\BT Product Pics\CommanderZeissCov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7600" y="3867150"/>
            <a:ext cx="1752600" cy="10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XCommander Timelin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600" y="133350"/>
            <a:ext cx="2246002" cy="1364456"/>
          </a:xfrm>
          <a:prstGeom prst="rect">
            <a:avLst/>
          </a:prstGeom>
        </p:spPr>
      </p:pic>
      <p:pic>
        <p:nvPicPr>
          <p:cNvPr id="16" name="Picture 15" descr="AstroFXAudio SP 111-07JB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657350"/>
            <a:ext cx="1620607" cy="1171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BTblu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88182" y="4359892"/>
            <a:ext cx="2727218" cy="6407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8150"/>
            <a:ext cx="6934200" cy="1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226695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Objectives: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781297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1450" indent="-1714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Educate architects, museum , science center, planetarium professionals how to create engaging exhibits.</a:t>
            </a:r>
          </a:p>
          <a:p>
            <a:pPr marL="171450" indent="-171450">
              <a:buFont typeface="Wingdings" pitchFamily="2" charset="2"/>
              <a:buChar char="§"/>
            </a:pP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kumimoji="0" lang="en-US" sz="1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Inspire those who do not have an immersive theater to build one.</a:t>
            </a:r>
          </a:p>
          <a:p>
            <a:pPr marL="171450" indent="-171450"/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kumimoji="0" lang="en-US" sz="1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Teach all the above how to better select and operate their equipment.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1950"/>
            <a:ext cx="7543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35122"/>
            <a:ext cx="8292472" cy="437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4511</TotalTime>
  <Words>602</Words>
  <Application>Microsoft Office PowerPoint</Application>
  <PresentationFormat>On-screen Show (16:9)</PresentationFormat>
  <Paragraphs>112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</cp:lastModifiedBy>
  <cp:revision>305</cp:revision>
  <dcterms:created xsi:type="dcterms:W3CDTF">2010-09-01T17:50:27Z</dcterms:created>
  <dcterms:modified xsi:type="dcterms:W3CDTF">2014-07-23T04:06:11Z</dcterms:modified>
</cp:coreProperties>
</file>