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7" r:id="rId2"/>
    <p:sldId id="298" r:id="rId3"/>
    <p:sldId id="303" r:id="rId4"/>
    <p:sldId id="304" r:id="rId5"/>
    <p:sldId id="309" r:id="rId6"/>
    <p:sldId id="305" r:id="rId7"/>
    <p:sldId id="302" r:id="rId8"/>
    <p:sldId id="293" r:id="rId9"/>
    <p:sldId id="294" r:id="rId10"/>
    <p:sldId id="289" r:id="rId11"/>
    <p:sldId id="292" r:id="rId12"/>
    <p:sldId id="291" r:id="rId13"/>
    <p:sldId id="295" r:id="rId14"/>
    <p:sldId id="301" r:id="rId15"/>
    <p:sldId id="288" r:id="rId16"/>
    <p:sldId id="308" r:id="rId17"/>
    <p:sldId id="310" r:id="rId18"/>
    <p:sldId id="257" r:id="rId19"/>
  </p:sldIdLst>
  <p:sldSz cx="9144000" cy="6858000" type="screen4x3"/>
  <p:notesSz cx="150876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99CC"/>
    <a:srgbClr val="FF66CC"/>
    <a:srgbClr val="FFFFFF"/>
    <a:srgbClr val="D1891F"/>
    <a:srgbClr val="0E0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721" autoAdjust="0"/>
  </p:normalViewPr>
  <p:slideViewPr>
    <p:cSldViewPr>
      <p:cViewPr>
        <p:scale>
          <a:sx n="100" d="100"/>
          <a:sy n="100" d="100"/>
        </p:scale>
        <p:origin x="-2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-1944" y="-96"/>
      </p:cViewPr>
      <p:guideLst>
        <p:guide orient="horz" pos="3025"/>
        <p:guide pos="475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6537960" cy="480060"/>
          </a:xfrm>
          <a:prstGeom prst="rect">
            <a:avLst/>
          </a:prstGeom>
        </p:spPr>
        <p:txBody>
          <a:bodyPr vert="horz" lIns="139867" tIns="69933" rIns="139867" bIns="69933" rtlCol="0"/>
          <a:lstStyle>
            <a:lvl1pPr algn="l">
              <a:defRPr sz="1900"/>
            </a:lvl1pPr>
          </a:lstStyle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546150" y="2"/>
            <a:ext cx="6537960" cy="480060"/>
          </a:xfrm>
          <a:prstGeom prst="rect">
            <a:avLst/>
          </a:prstGeom>
        </p:spPr>
        <p:txBody>
          <a:bodyPr vert="horz" lIns="139867" tIns="69933" rIns="139867" bIns="69933" rtlCol="0"/>
          <a:lstStyle>
            <a:lvl1pPr algn="r">
              <a:defRPr sz="1900"/>
            </a:lvl1pPr>
          </a:lstStyle>
          <a:p>
            <a:r>
              <a:rPr lang="en-US" dirty="0" smtClean="0"/>
              <a:t>23 July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728959"/>
            <a:ext cx="6537960" cy="870582"/>
          </a:xfrm>
          <a:prstGeom prst="rect">
            <a:avLst/>
          </a:prstGeom>
        </p:spPr>
        <p:txBody>
          <a:bodyPr vert="horz" lIns="139867" tIns="69933" rIns="139867" bIns="69933" rtlCol="0" anchor="b"/>
          <a:lstStyle>
            <a:lvl1pPr algn="l">
              <a:defRPr sz="1900"/>
            </a:lvl1pPr>
          </a:lstStyle>
          <a:p>
            <a:r>
              <a:rPr lang="en-US" sz="1300" dirty="0" smtClean="0"/>
              <a:t>© ℗ 2014 Bowen Technovation, USA 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546150" y="9119476"/>
            <a:ext cx="6537960" cy="480060"/>
          </a:xfrm>
          <a:prstGeom prst="rect">
            <a:avLst/>
          </a:prstGeom>
        </p:spPr>
        <p:txBody>
          <a:bodyPr vert="horz" lIns="139867" tIns="69933" rIns="139867" bIns="69933" rtlCol="0" anchor="b"/>
          <a:lstStyle>
            <a:lvl1pPr algn="r">
              <a:defRPr sz="1900"/>
            </a:lvl1pPr>
          </a:lstStyle>
          <a:p>
            <a:fld id="{EDE27C84-E164-4BBB-A663-3D0E16542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6538313" cy="480277"/>
          </a:xfrm>
          <a:prstGeom prst="rect">
            <a:avLst/>
          </a:prstGeom>
        </p:spPr>
        <p:txBody>
          <a:bodyPr vert="horz" lIns="139883" tIns="69937" rIns="139883" bIns="69937" rtlCol="0"/>
          <a:lstStyle>
            <a:lvl1pPr algn="l">
              <a:defRPr sz="1900"/>
            </a:lvl1pPr>
          </a:lstStyle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46652" y="4"/>
            <a:ext cx="6538313" cy="480277"/>
          </a:xfrm>
          <a:prstGeom prst="rect">
            <a:avLst/>
          </a:prstGeom>
        </p:spPr>
        <p:txBody>
          <a:bodyPr vert="horz" lIns="139883" tIns="69937" rIns="139883" bIns="69937" rtlCol="0"/>
          <a:lstStyle>
            <a:lvl1pPr algn="r">
              <a:defRPr sz="1900"/>
            </a:lvl1pPr>
          </a:lstStyle>
          <a:p>
            <a:r>
              <a:rPr lang="en-US" dirty="0" smtClean="0"/>
              <a:t>23 July 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883" tIns="69937" rIns="139883" bIns="699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08236" y="4561542"/>
            <a:ext cx="12071136" cy="4320325"/>
          </a:xfrm>
          <a:prstGeom prst="rect">
            <a:avLst/>
          </a:prstGeom>
        </p:spPr>
        <p:txBody>
          <a:bodyPr vert="horz" lIns="139883" tIns="69937" rIns="139883" bIns="699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118778"/>
            <a:ext cx="6538313" cy="480277"/>
          </a:xfrm>
          <a:prstGeom prst="rect">
            <a:avLst/>
          </a:prstGeom>
        </p:spPr>
        <p:txBody>
          <a:bodyPr vert="horz" lIns="139883" tIns="69937" rIns="139883" bIns="69937" rtlCol="0" anchor="b"/>
          <a:lstStyle>
            <a:lvl1pPr algn="l">
              <a:defRPr sz="1900"/>
            </a:lvl1pPr>
          </a:lstStyle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46652" y="9118778"/>
            <a:ext cx="6538313" cy="480277"/>
          </a:xfrm>
          <a:prstGeom prst="rect">
            <a:avLst/>
          </a:prstGeom>
        </p:spPr>
        <p:txBody>
          <a:bodyPr vert="horz" lIns="139883" tIns="69937" rIns="139883" bIns="69937" rtlCol="0" anchor="b"/>
          <a:lstStyle>
            <a:lvl1pPr algn="r">
              <a:defRPr sz="1900"/>
            </a:lvl1pPr>
          </a:lstStyle>
          <a:p>
            <a:fld id="{9A11AF79-97B3-4CA1-9051-8CA86F960B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WAC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2014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A98-8811-48A3-A19A-BE8126FDDDA9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98E5-F239-4194-B3D6-2E6160453AF0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FE3B-AA5D-4051-86FB-193588DB0246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FD33-BF86-4AE1-B503-0CA20B83A843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64A-E616-4774-AF0A-954F7606A10A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CCC0-9C10-482B-B3E5-019F68D65A8F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6272-5269-4985-A0EC-00AAB0756A46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98AC-D3BD-4570-BD9F-CF70DB118EE8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B1E-97C6-488A-B783-EE652641E8BA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DDC-7B7E-402A-948C-81655FDD1B2B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F962-1870-4DB8-9B0A-019906377432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CB3970-0BD6-445E-8E36-99F5EAC8E8DF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.yimg.com/ca/I/dvigear_2124_25847102" TargetMode="External"/><Relationship Id="rId5" Type="http://schemas.openxmlformats.org/officeDocument/2006/relationships/image" Target="../media/image19.gif"/><Relationship Id="rId4" Type="http://schemas.openxmlformats.org/officeDocument/2006/relationships/hyperlink" Target="http://ep.yimg.com/ca/I/dvigear_2124_5509224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hphotovideo.com/bnh/controller/home?O=ProductDetail&amp;A=showMultipleImages&amp;Q=&amp;sku=558825&amp;is=REG" TargetMode="External"/><Relationship Id="rId3" Type="http://schemas.openxmlformats.org/officeDocument/2006/relationships/hyperlink" Target="http://en.wikipedia.org/wiki/File:SVGA_port.jpg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5.jpeg"/><Relationship Id="rId5" Type="http://schemas.openxmlformats.org/officeDocument/2006/relationships/hyperlink" Target="http://en.wikipedia.org/wiki/File:DisplayPort-rid.jp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DM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File:SVGA_por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hphotovideo.com/bnh/controller/home?O=ProductDetail&amp;A=showMultipleImages&amp;Q=&amp;sku=558825&amp;is=REG" TargetMode="External"/><Relationship Id="rId3" Type="http://schemas.openxmlformats.org/officeDocument/2006/relationships/hyperlink" Target="http://en.wikipedia.org/wiki/File:SVGA_port.jpg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hyperlink" Target="http://en.wikipedia.org/wiki/File:DisplayPort-rid.jp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WAC 2014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Jeff Bowen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2014 Bowen Technovation, USA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667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Abstract: The modern design for a domed theater should include extensive audio-video-control capabilities for instruction, special events, and other multimedia uses. This package is one of the most overlooked parts of theater upgrade or new construction design.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TCC_Science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723640" cy="2794000"/>
          </a:xfrm>
          <a:prstGeom prst="rect">
            <a:avLst/>
          </a:prstGeom>
        </p:spPr>
      </p:pic>
      <p:pic>
        <p:nvPicPr>
          <p:cNvPr id="10" name="Picture 9" descr="Console Nashville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495800"/>
            <a:ext cx="2819400" cy="211455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8F5B-8D29-4E36-A3FB-23F5440E2B42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Where to locate computer and video inputs.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5419725" cy="46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2 10"/>
          <p:cNvSpPr/>
          <p:nvPr/>
        </p:nvSpPr>
        <p:spPr>
          <a:xfrm>
            <a:off x="2895600" y="3505200"/>
            <a:ext cx="19812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3065"/>
              <a:gd name="adj6" fmla="val -3031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pop up box at console.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705600" y="2743200"/>
            <a:ext cx="19812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707"/>
              <a:gd name="adj6" fmla="val -718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floorbox under podium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6705600" y="1295400"/>
            <a:ext cx="19812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707"/>
              <a:gd name="adj6" fmla="val -718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floorbox under podium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70FB-FE5B-4297-9755-8A7E8176D235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Connections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7890" name="Picture 2" descr="http://www.fsrinc.com/products/images/4-gang-IPS-Wallplate-low-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4648200" cy="2606468"/>
          </a:xfrm>
          <a:prstGeom prst="rect">
            <a:avLst/>
          </a:prstGeom>
          <a:noFill/>
        </p:spPr>
      </p:pic>
      <p:pic>
        <p:nvPicPr>
          <p:cNvPr id="37892" name="Picture 4" descr="Wall Plat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1490063" cy="2419351"/>
          </a:xfrm>
          <a:prstGeom prst="rect">
            <a:avLst/>
          </a:prstGeom>
          <a:noFill/>
        </p:spPr>
      </p:pic>
      <p:pic>
        <p:nvPicPr>
          <p:cNvPr id="37894" name="Picture 6" descr="HDMI Wall Plat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733800"/>
            <a:ext cx="1677599" cy="257175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81600" y="35052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No DVI?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764059" y="3370541"/>
            <a:ext cx="10260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F4B-79E6-4B18-8C2B-4B2926BFBB91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BluRay and HDTV tuners.</a:t>
            </a:r>
          </a:p>
        </p:txBody>
      </p:sp>
      <p:pic>
        <p:nvPicPr>
          <p:cNvPr id="38914" name="Picture 2" descr="http://www.d-mpro.com/users/FolderData/%7B76B99FAC-206C-44C7-9D46-6E1ABDED8F24%7D/DN-V500BD_mock_r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467600" cy="1904238"/>
          </a:xfrm>
          <a:prstGeom prst="rect">
            <a:avLst/>
          </a:prstGeom>
          <a:noFill/>
        </p:spPr>
      </p:pic>
      <p:sp>
        <p:nvSpPr>
          <p:cNvPr id="10" name="Line Callout 2 9"/>
          <p:cNvSpPr/>
          <p:nvPr/>
        </p:nvSpPr>
        <p:spPr>
          <a:xfrm>
            <a:off x="7086600" y="3124200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0016"/>
              <a:gd name="adj6" fmla="val -10349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Serial / Ethernet Control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257800" y="3200400"/>
            <a:ext cx="10668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3918"/>
              <a:gd name="adj6" fmla="val -8049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HDMI Out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 flipH="1">
            <a:off x="533400" y="2971800"/>
            <a:ext cx="2209800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2943"/>
              <a:gd name="adj6" fmla="val -522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rgbClr val="00B050"/>
                </a:solidFill>
              </a:rPr>
              <a:t>SPDIF digital audio out. Coax/toslink optical.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1447800"/>
            <a:ext cx="1066800" cy="1295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916" name="Picture 4" descr="http://auroramultimedia.com/web/media/image.php?src=images/products/V-Tune%20Pro%20HD%20b.jpg&amp;w=5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5051934" cy="1828800"/>
          </a:xfrm>
          <a:prstGeom prst="rect">
            <a:avLst/>
          </a:prstGeom>
          <a:noFill/>
        </p:spPr>
      </p:pic>
      <p:pic>
        <p:nvPicPr>
          <p:cNvPr id="38918" name="Picture 6" descr="http://auroramultimedia.com/web/media/image.php?src=images/products/vtune_pro_hd-front.jpg&amp;w=5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791200"/>
            <a:ext cx="4267200" cy="810769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581400" y="4572000"/>
            <a:ext cx="1524000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C130-7BBF-4CF3-8E30-DE3052C1C913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</a:t>
            </a:r>
          </a:p>
        </p:txBody>
      </p:sp>
      <p:pic>
        <p:nvPicPr>
          <p:cNvPr id="40962" name="Picture 2" descr="SVGA 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2133600" cy="1600200"/>
          </a:xfrm>
          <a:prstGeom prst="rect">
            <a:avLst/>
          </a:prstGeom>
          <a:noFill/>
        </p:spPr>
      </p:pic>
      <p:pic>
        <p:nvPicPr>
          <p:cNvPr id="40964" name="Picture 4" descr="DisplayPort-ri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71800"/>
            <a:ext cx="2209800" cy="1644092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24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onster Cable Female HDMI to Female HDMI HDMI Coupl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895600"/>
            <a:ext cx="1981200" cy="1981201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1225" y="665356"/>
            <a:ext cx="2000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010400" y="1295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6’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600" y="10668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6’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2667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15m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25146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30’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2667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30’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986" name="Picture 2" descr="shut HDMI eye patter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5715000"/>
            <a:ext cx="1609725" cy="704851"/>
          </a:xfrm>
          <a:prstGeom prst="rect">
            <a:avLst/>
          </a:prstGeom>
          <a:noFill/>
        </p:spPr>
      </p:pic>
      <p:pic>
        <p:nvPicPr>
          <p:cNvPr id="41988" name="Picture 4" descr="open HDMI eye patter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5715000"/>
            <a:ext cx="1600200" cy="70485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09600" y="519178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Digital deterioration due to distance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1816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Corrected digital signal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66D4-F2ED-47EA-BBC3-52B5D9B1B9D6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Limitations: </a:t>
            </a:r>
            <a:r>
              <a:rPr lang="en-US" dirty="0" smtClean="0">
                <a:solidFill>
                  <a:srgbClr val="FF0000"/>
                </a:solidFill>
              </a:rPr>
              <a:t>UTP</a:t>
            </a:r>
            <a:r>
              <a:rPr lang="en-US" dirty="0" smtClean="0">
                <a:solidFill>
                  <a:srgbClr val="00B050"/>
                </a:solidFill>
              </a:rPr>
              <a:t>-CAT5/6 Extenders (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00B050"/>
                </a:solidFill>
              </a:rPr>
              <a:t>nshielded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wisted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air)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430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Extender CAT5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GLPA Small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60600"/>
            <a:ext cx="2514600" cy="3352800"/>
          </a:xfrm>
          <a:prstGeom prst="rect">
            <a:avLst/>
          </a:prstGeom>
        </p:spPr>
      </p:pic>
      <p:pic>
        <p:nvPicPr>
          <p:cNvPr id="19" name="Picture 18" descr="GLPA Small 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743200"/>
            <a:ext cx="4445000" cy="333375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6" idx="3"/>
          </p:cNvCxnSpPr>
          <p:nvPr/>
        </p:nvCxnSpPr>
        <p:spPr>
          <a:xfrm>
            <a:off x="2209800" y="1847166"/>
            <a:ext cx="3657600" cy="25724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952500" y="2781300"/>
            <a:ext cx="22098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28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RGBHV (VGA)</a:t>
            </a: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91000" y="19812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933700" y="2628900"/>
            <a:ext cx="1905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hallresearch.com/img/products/UVA-WP_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"/>
            <a:ext cx="3333750" cy="1914525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2904-6D99-4C0E-A1A9-37235885390C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6934200" cy="10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tvone.com/images/products/1t-vs-658-r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5791200" cy="1203483"/>
          </a:xfrm>
          <a:prstGeom prst="rect">
            <a:avLst/>
          </a:prstGeom>
          <a:noFill/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565767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4x1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HDMI w 7.1 Audio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2766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Switcher/Scaler</a:t>
            </a:r>
          </a:p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HDMI, 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RGBHV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CV, YC (S). Audio???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0" y="3200400"/>
            <a:ext cx="1219200" cy="1219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90600" y="1066800"/>
            <a:ext cx="990600" cy="990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Routing and Legacy RGBHV</a:t>
            </a:r>
          </a:p>
        </p:txBody>
      </p:sp>
      <p:pic>
        <p:nvPicPr>
          <p:cNvPr id="34823" name="Picture 7" descr="4x2 HDMI matrix 7.1_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724400"/>
            <a:ext cx="7456129" cy="990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543800" y="10668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4x1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HDMI. Audio???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200" y="5029200"/>
            <a:ext cx="1066800" cy="762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953000" y="4724400"/>
            <a:ext cx="1676400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09800"/>
            <a:ext cx="60564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858000" y="2133600"/>
            <a:ext cx="1524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RGBHV to HDMI Converter w Audio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E233-2DD7-4379-B765-07C5B8322B7A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Limitations: </a:t>
            </a:r>
            <a:r>
              <a:rPr lang="en-US" dirty="0" smtClean="0">
                <a:solidFill>
                  <a:srgbClr val="FF0000"/>
                </a:solidFill>
              </a:rPr>
              <a:t>HDBaseT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11430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Uses Single Cat 6 for 5Play™ feature set…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Full, uncompressed HD video to 4K and 3D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Audio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Ethernet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Power (100W)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And control (232, IR, other)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….over a single 100m cable.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EDID and HDCP capable</a:t>
            </a:r>
          </a:p>
        </p:txBody>
      </p:sp>
      <p:pic>
        <p:nvPicPr>
          <p:cNvPr id="2050" name="Picture 2" descr="http://auroramultimedia.com/web/media/image.php?src=images/products/DXE-CAT-TX%20REAR.jpg&amp;w=5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657600" cy="994867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F9E1-C452-4A0E-B4A1-9555D305143E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Distance Learning/Conferencing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4038600"/>
            <a:ext cx="26670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u="sng" dirty="0" smtClean="0">
                <a:solidFill>
                  <a:srgbClr val="00B050"/>
                </a:solidFill>
              </a:rPr>
              <a:t>Sources to Projector</a:t>
            </a:r>
          </a:p>
          <a:p>
            <a:endParaRPr lang="en-US" sz="1400" u="sng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Live In-Dome Camera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Far End Camera (Webcam, etc)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Computer (PPT, etc)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BluRay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HDTV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	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B03-B9BA-4CBA-B3AC-986D69D87F59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348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00400" y="4038600"/>
            <a:ext cx="20574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u="sng" dirty="0" smtClean="0">
                <a:solidFill>
                  <a:srgbClr val="00B050"/>
                </a:solidFill>
              </a:rPr>
              <a:t>Sources to Network</a:t>
            </a:r>
          </a:p>
          <a:p>
            <a:endParaRPr lang="en-US" sz="1400" u="sng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Live In- Dome Camera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Live Mics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Show Audio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Computer (PPT, etc)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BluRay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HDTV</a:t>
            </a:r>
          </a:p>
          <a:p>
            <a:endParaRPr lang="en-US" sz="1400" u="sng" dirty="0" smtClean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40386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u="sng" dirty="0" smtClean="0">
                <a:solidFill>
                  <a:srgbClr val="00B050"/>
                </a:solidFill>
              </a:rPr>
              <a:t>Sources to Audio System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Presenter Mic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Audience Mic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Far End Audio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Show Audio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CD Audio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BluRay Audio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  <a:p>
            <a:endParaRPr lang="en-US" sz="1400" u="sng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955119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pPr algn="ctr"/>
            <a:endParaRPr lang="en-US" sz="1800" dirty="0" smtClean="0">
              <a:solidFill>
                <a:srgbClr val="00B0F0"/>
              </a:solidFill>
            </a:endParaRPr>
          </a:p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A Workshop for WAC 2014 </a:t>
            </a:r>
          </a:p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By: Jeff Bowen</a:t>
            </a:r>
          </a:p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© ℗ 2014 Bowen Technovation, USA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CC6-1F16-4638-A8D0-4C2D920C2AC3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3429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nl-NL" sz="2400" dirty="0" smtClean="0">
                <a:solidFill>
                  <a:srgbClr val="00B0F0"/>
                </a:solidFill>
                <a:latin typeface="Times New Roman" pitchFamily="18" charset="0"/>
              </a:rPr>
              <a:t>http://www.bowentechnovation.com/resources/workshops/</a:t>
            </a:r>
          </a:p>
          <a:p>
            <a:r>
              <a:rPr kumimoji="1" lang="nl-NL" sz="2400" dirty="0" smtClean="0">
                <a:solidFill>
                  <a:srgbClr val="00B0F0"/>
                </a:solidFill>
                <a:latin typeface="Times New Roman" pitchFamily="18" charset="0"/>
              </a:rPr>
              <a:t>1985 username</a:t>
            </a:r>
          </a:p>
          <a:p>
            <a:r>
              <a:rPr kumimoji="1" lang="nl-NL" sz="2400" dirty="0" smtClean="0">
                <a:solidFill>
                  <a:srgbClr val="00B0F0"/>
                </a:solidFill>
                <a:latin typeface="Times New Roman" pitchFamily="18" charset="0"/>
              </a:rPr>
              <a:t>bowen1985 password</a:t>
            </a:r>
            <a:endParaRPr kumimoji="1" lang="en-US" sz="2400" dirty="0" smtClean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1143001"/>
            <a:ext cx="4953000" cy="5816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Why add such capabilities: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To all-dome video: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pPr marL="800100" lvl="1" indent="-342900"/>
            <a:r>
              <a:rPr lang="en-US" sz="1400" dirty="0" smtClean="0">
                <a:solidFill>
                  <a:srgbClr val="FFFF00"/>
                </a:solidFill>
              </a:rPr>
              <a:t>HDCP Compliancy!!!!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Brighter lumens per square foot.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Lose image and text legibility using all dome warping/blends.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Ease of use. Don’t turn on all-dome system.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Most do not provide hi-res external inputs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Wear and tear on projectors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Wear on matched lamps.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Fallback presentation system.</a:t>
            </a:r>
          </a:p>
          <a:p>
            <a:pPr marL="800100" lvl="1" indent="-342900"/>
            <a:endParaRPr lang="en-US" sz="14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To optical projectors: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add BluRay videos, PowerPoint, NASA select, educational programming.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extract 5.1 surround sound from  these.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add compatibility with new digital computer outputs.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Equipment stays put and is ready for use.</a:t>
            </a:r>
          </a:p>
          <a:p>
            <a:pPr marL="800100" lvl="1" indent="-342900"/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IM005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505200"/>
            <a:ext cx="2438400" cy="1828800"/>
          </a:xfrm>
          <a:prstGeom prst="rect">
            <a:avLst/>
          </a:prstGeom>
        </p:spPr>
      </p:pic>
      <p:pic>
        <p:nvPicPr>
          <p:cNvPr id="10" name="Picture 9" descr="bruner092507_img01-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6087" y="1143000"/>
            <a:ext cx="2501900" cy="1876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47A5-081B-47EA-B1A5-00FEE3C01786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1295401"/>
            <a:ext cx="5638800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VGA Obsoletion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Intel and AMD have come to an agreement to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phase out computer VGA connections beginning in 2013 and expect the technology to be off all their product lines by 2015.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It will be replaced by 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HDMI</a:t>
            </a:r>
            <a:r>
              <a:rPr lang="en-US" sz="1600" dirty="0" smtClean="0">
                <a:solidFill>
                  <a:srgbClr val="FF0000"/>
                </a:solidFill>
              </a:rPr>
              <a:t> and DisplayPort.</a:t>
            </a: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pic>
        <p:nvPicPr>
          <p:cNvPr id="7" name="Picture 2" descr="SVGA p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209800"/>
            <a:ext cx="2133600" cy="1600200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>
          <a:xfrm>
            <a:off x="5943600" y="2133600"/>
            <a:ext cx="2057400" cy="1752600"/>
          </a:xfrm>
          <a:prstGeom prst="noSmoking">
            <a:avLst/>
          </a:prstGeom>
          <a:solidFill>
            <a:schemeClr val="accent1">
              <a:alpha val="12000"/>
            </a:schemeClr>
          </a:solidFill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A5E-AD4F-4541-B4B7-D69B27404E2D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1219200"/>
            <a:ext cx="7315200" cy="33547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Analog Sunset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All BluRay players have utilities burned into their chipset that will automatically turn off (or downscale to super low res) the component, composite, VGA and S-video outputs on December 31, 2013.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This is a Federal law that all manufacturers must adhere to.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That means they will only output HDMI or another digital format.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 </a:t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kumimoji="0" lang="en-US" sz="1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6781800" cy="18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657600" y="4191000"/>
            <a:ext cx="838200" cy="1828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527-C6EE-4563-9AD5-08FD24366F45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1219200"/>
            <a:ext cx="5638800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H</a:t>
            </a:r>
            <a:r>
              <a:rPr lang="en-US" sz="1600" dirty="0" smtClean="0">
                <a:solidFill>
                  <a:srgbClr val="FF0000"/>
                </a:solidFill>
              </a:rPr>
              <a:t>igh-bandwidth </a:t>
            </a:r>
            <a:r>
              <a:rPr lang="en-US" sz="1600" dirty="0" smtClean="0">
                <a:solidFill>
                  <a:srgbClr val="FFFF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igital </a:t>
            </a:r>
            <a:r>
              <a:rPr lang="en-US" sz="1600" dirty="0" smtClean="0">
                <a:solidFill>
                  <a:srgbClr val="FFFF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ontent </a:t>
            </a:r>
            <a:r>
              <a:rPr lang="en-US" sz="1600" dirty="0" smtClean="0">
                <a:solidFill>
                  <a:srgbClr val="FFFF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rotection (</a:t>
            </a:r>
            <a:r>
              <a:rPr lang="en-US" sz="1600" dirty="0" smtClean="0">
                <a:solidFill>
                  <a:srgbClr val="FFFF00"/>
                </a:solidFill>
              </a:rPr>
              <a:t>HDCP</a:t>
            </a:r>
            <a:r>
              <a:rPr lang="en-US" sz="1600" dirty="0" smtClean="0">
                <a:solidFill>
                  <a:srgbClr val="FF0000"/>
                </a:solidFill>
              </a:rPr>
              <a:t> ) Compliancy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Commonly though incorrectly referred to as High-Definition Copyright Protection, is a form of digital copy protection developed  to prevent copying of digital audio and video content as it travels across connections. 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igital </a:t>
            </a:r>
            <a:r>
              <a:rPr lang="en-US" sz="1600" dirty="0" smtClean="0">
                <a:solidFill>
                  <a:srgbClr val="FFFF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ights </a:t>
            </a:r>
            <a:r>
              <a:rPr lang="en-US" sz="1600" dirty="0" smtClean="0">
                <a:solidFill>
                  <a:srgbClr val="FFFF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anagement (</a:t>
            </a:r>
            <a:r>
              <a:rPr lang="en-US" sz="1600" dirty="0" smtClean="0">
                <a:solidFill>
                  <a:srgbClr val="FFFF00"/>
                </a:solidFill>
              </a:rPr>
              <a:t>DRM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Digital rights management (DRM) is a class of access control technologies that are used by hardware manufacturers, publishers, copyright holders and individuals with the intent to limit the use of digital content and devices.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xtended</a:t>
            </a:r>
            <a:r>
              <a:rPr lang="en-US" sz="1600" dirty="0" smtClean="0">
                <a:solidFill>
                  <a:srgbClr val="FFFF00"/>
                </a:solidFill>
              </a:rPr>
              <a:t> D</a:t>
            </a:r>
            <a:r>
              <a:rPr lang="en-US" sz="1600" dirty="0" smtClean="0">
                <a:solidFill>
                  <a:srgbClr val="FF0000"/>
                </a:solidFill>
              </a:rPr>
              <a:t>isplay</a:t>
            </a:r>
            <a:r>
              <a:rPr lang="en-US" sz="1600" dirty="0" smtClean="0">
                <a:solidFill>
                  <a:srgbClr val="FFFF00"/>
                </a:solidFill>
              </a:rPr>
              <a:t> I</a:t>
            </a:r>
            <a:r>
              <a:rPr lang="en-US" sz="1600" dirty="0" smtClean="0">
                <a:solidFill>
                  <a:srgbClr val="FF0000"/>
                </a:solidFill>
              </a:rPr>
              <a:t>dentification</a:t>
            </a:r>
            <a:r>
              <a:rPr lang="en-US" sz="1600" dirty="0" smtClean="0">
                <a:solidFill>
                  <a:srgbClr val="FFFF00"/>
                </a:solidFill>
              </a:rPr>
              <a:t> D</a:t>
            </a:r>
            <a:r>
              <a:rPr lang="en-US" sz="1600" dirty="0" smtClean="0">
                <a:solidFill>
                  <a:srgbClr val="FF0000"/>
                </a:solidFill>
              </a:rPr>
              <a:t>ata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FF00"/>
                </a:solidFill>
              </a:rPr>
              <a:t>EDID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Provided by a digital monitor or projector to describe its capabilities to a video source. It is what enables a modern  computer, HDTV or Bluray to know what kinds of monitors are connected to it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</p:txBody>
      </p:sp>
      <p:pic>
        <p:nvPicPr>
          <p:cNvPr id="36866" name="Picture 2" descr="http://static.myce.com/images_posts/2010/09/HDCP-Master-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438400" cy="1446077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86EB-EFD4-4E2A-9964-B1CA8FECEAA1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3716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Lower resolution: 25 times the resolution is typical. See next slide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2. Wear and tear on expensive projectors and lamps.</a:t>
            </a:r>
          </a:p>
          <a:p>
            <a:pPr marL="342900" indent="-342900">
              <a:buFontTx/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HDCP , DRM and EDID Compliancy</a:t>
            </a:r>
          </a:p>
          <a:p>
            <a:pPr marL="342900" indent="-342900">
              <a:buFontTx/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Analog Sunset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096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Why not use your all-dome system for nuts &amp; bolts instruction?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F660-E890-45C8-AD8E-40FC17145036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Why not use your all-dome system for nuts &amp; bolts instruction</a:t>
            </a: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1. Resolution: Pixels on the Dome 10’ wide image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1397675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All-dome HD Projector  = 0.1M pixels on a 12’ wide image in 40 foot dome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1.1 K </a:t>
            </a:r>
            <a:r>
              <a:rPr lang="en-US" sz="1800" dirty="0" smtClean="0">
                <a:solidFill>
                  <a:srgbClr val="00B0F0"/>
                </a:solidFill>
              </a:rPr>
              <a:t>pixels per ft</a:t>
            </a:r>
            <a:r>
              <a:rPr lang="en-US" sz="1800" baseline="30000" dirty="0" smtClean="0">
                <a:solidFill>
                  <a:srgbClr val="00B0F0"/>
                </a:solidFill>
              </a:rPr>
              <a:t>2</a:t>
            </a:r>
            <a:r>
              <a:rPr lang="en-US" sz="1800" dirty="0" smtClean="0">
                <a:solidFill>
                  <a:srgbClr val="00B0F0"/>
                </a:solidFill>
              </a:rPr>
              <a:t>  </a:t>
            </a:r>
            <a:br>
              <a:rPr lang="en-US" sz="1800" dirty="0" smtClean="0">
                <a:solidFill>
                  <a:srgbClr val="00B0F0"/>
                </a:solidFill>
              </a:rPr>
            </a:b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Dedicated  HD Projector  = 2.3M pixels  on a 12’ wide image in 40 foot dome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25.5K</a:t>
            </a:r>
            <a:r>
              <a:rPr lang="en-US" sz="1800" dirty="0" smtClean="0">
                <a:solidFill>
                  <a:srgbClr val="00B0F0"/>
                </a:solidFill>
              </a:rPr>
              <a:t> pixels per ft</a:t>
            </a:r>
            <a:r>
              <a:rPr lang="en-US" sz="1800" baseline="30000" dirty="0" smtClean="0">
                <a:solidFill>
                  <a:srgbClr val="00B0F0"/>
                </a:solidFill>
              </a:rPr>
              <a:t>2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20-25x resolution plus impact of light level</a:t>
            </a:r>
            <a:endParaRPr lang="en-US" sz="1800" baseline="30000" dirty="0" smtClean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48658"/>
            <a:ext cx="8077200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D1891F"/>
                </a:solidFill>
              </a:rPr>
              <a:t>1920 x 1200 =2,304,000 pixels per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1,450,000 pixels visible per projector on dome for all-dome system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40 x 40 x 3.14/2 = 2512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 dome surface area or 1256 per ½ dome</a:t>
            </a:r>
          </a:p>
          <a:p>
            <a:r>
              <a:rPr lang="en-US" sz="1400" dirty="0" smtClean="0">
                <a:solidFill>
                  <a:srgbClr val="D1891F"/>
                </a:solidFill>
              </a:rPr>
              <a:t>1154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 </a:t>
            </a:r>
            <a:r>
              <a:rPr lang="en-US" sz="1400" dirty="0" smtClean="0">
                <a:solidFill>
                  <a:srgbClr val="D1891F"/>
                </a:solidFill>
              </a:rPr>
              <a:t>pixels with all-dome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12’ w x 7.5’h image = 90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= 2.3M pixels or 25.5K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with one dedicated projector.</a:t>
            </a:r>
          </a:p>
          <a:p>
            <a:r>
              <a:rPr lang="en-US" sz="1400" dirty="0" smtClean="0">
                <a:solidFill>
                  <a:srgbClr val="D1891F"/>
                </a:solidFill>
              </a:rPr>
              <a:t>12’ w x 7.5’h image = 90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=  0.10M or 1.1K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with all dome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20-25 x resolution plus impact of light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1371600"/>
            <a:ext cx="7772400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EC06-CAE5-4066-B25A-00BD69DD8E43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Basic Signal Path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3451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34-2AD7-4E5B-8F7F-0F6A21730CB8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971800"/>
            <a:ext cx="533400" cy="46166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 5.1 Audio System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Future of Obsoleted RGBHV (VGA) and Futureproofing Video</a:t>
            </a:r>
          </a:p>
        </p:txBody>
      </p:sp>
      <p:pic>
        <p:nvPicPr>
          <p:cNvPr id="40962" name="Picture 2" descr="SVGA 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00200"/>
            <a:ext cx="2133600" cy="1600200"/>
          </a:xfrm>
          <a:prstGeom prst="rect">
            <a:avLst/>
          </a:prstGeom>
          <a:noFill/>
        </p:spPr>
      </p:pic>
      <p:pic>
        <p:nvPicPr>
          <p:cNvPr id="40964" name="Picture 4" descr="DisplayPort-ri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895600"/>
            <a:ext cx="1828800" cy="1360628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04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onster Cable Female HDMI to Female HDMI HDMI Coupl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3124200"/>
            <a:ext cx="1524000" cy="1524001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143000"/>
            <a:ext cx="16002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191000" y="2438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DVI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0574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RGBHV (VGA)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5600" y="3429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DisplayPort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50292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HDMI -F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0" y="2438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HDMI -M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GLPA Small 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4038600"/>
            <a:ext cx="1994625" cy="2659500"/>
          </a:xfrm>
          <a:prstGeom prst="rect">
            <a:avLst/>
          </a:prstGeom>
        </p:spPr>
      </p:pic>
      <p:pic>
        <p:nvPicPr>
          <p:cNvPr id="19" name="Picture 18" descr="GLPA Small 0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7000" y="4419600"/>
            <a:ext cx="2438400" cy="182880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779C-8A23-4B7C-8ADD-4AB391F0AE64}" type="datetime3">
              <a:rPr lang="en-US" smtClean="0"/>
              <a:pPr/>
              <a:t>23 July 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2014 Bowen Technovation, USA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2776</TotalTime>
  <Words>1244</Words>
  <Application>Microsoft Office PowerPoint</Application>
  <PresentationFormat>On-screen Show (4:3)</PresentationFormat>
  <Paragraphs>295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Spent our Winter Break</dc:title>
  <dc:creator>Jeff Bowen</dc:creator>
  <cp:lastModifiedBy>Jeff B</cp:lastModifiedBy>
  <cp:revision>205</cp:revision>
  <dcterms:created xsi:type="dcterms:W3CDTF">2010-09-01T17:50:27Z</dcterms:created>
  <dcterms:modified xsi:type="dcterms:W3CDTF">2014-07-23T11:41:26Z</dcterms:modified>
</cp:coreProperties>
</file>