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7" r:id="rId2"/>
    <p:sldId id="298" r:id="rId3"/>
    <p:sldId id="303" r:id="rId4"/>
    <p:sldId id="304" r:id="rId5"/>
    <p:sldId id="309" r:id="rId6"/>
    <p:sldId id="305" r:id="rId7"/>
    <p:sldId id="302" r:id="rId8"/>
    <p:sldId id="293" r:id="rId9"/>
    <p:sldId id="294" r:id="rId10"/>
    <p:sldId id="289" r:id="rId11"/>
    <p:sldId id="290" r:id="rId12"/>
    <p:sldId id="292" r:id="rId13"/>
    <p:sldId id="291" r:id="rId14"/>
    <p:sldId id="295" r:id="rId15"/>
    <p:sldId id="301" r:id="rId16"/>
    <p:sldId id="288" r:id="rId17"/>
    <p:sldId id="306" r:id="rId18"/>
    <p:sldId id="308" r:id="rId19"/>
    <p:sldId id="297" r:id="rId20"/>
    <p:sldId id="299" r:id="rId21"/>
    <p:sldId id="257" r:id="rId2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91F"/>
    <a:srgbClr val="00B050"/>
    <a:srgbClr val="0E05B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21" autoAdjust="0"/>
  </p:normalViewPr>
  <p:slideViewPr>
    <p:cSldViewPr>
      <p:cViewPr>
        <p:scale>
          <a:sx n="100" d="100"/>
          <a:sy n="100" d="100"/>
        </p:scale>
        <p:origin x="-12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800" y="-102"/>
      </p:cViewPr>
      <p:guideLst>
        <p:guide orient="horz" pos="2305"/>
        <p:guide pos="30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160520" cy="365760"/>
          </a:xfrm>
          <a:prstGeom prst="rect">
            <a:avLst/>
          </a:prstGeom>
        </p:spPr>
        <p:txBody>
          <a:bodyPr vert="horz" lIns="95840" tIns="47920" rIns="95840" bIns="47920" rtlCol="0"/>
          <a:lstStyle>
            <a:lvl1pPr algn="l">
              <a:defRPr sz="1300"/>
            </a:lvl1pPr>
          </a:lstStyle>
          <a:p>
            <a:r>
              <a:rPr lang="en-US" smtClean="0"/>
              <a:t>Bowen Technovation Workshop IPS 2012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20" cy="365760"/>
          </a:xfrm>
          <a:prstGeom prst="rect">
            <a:avLst/>
          </a:prstGeom>
        </p:spPr>
        <p:txBody>
          <a:bodyPr vert="horz" lIns="95840" tIns="47920" rIns="95840" bIns="47920" rtlCol="0"/>
          <a:lstStyle>
            <a:lvl1pPr algn="r">
              <a:defRPr sz="1300"/>
            </a:lvl1pPr>
          </a:lstStyle>
          <a:p>
            <a:r>
              <a:rPr lang="en-US" smtClean="0"/>
              <a:t>23 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650635"/>
            <a:ext cx="4160520" cy="663301"/>
          </a:xfrm>
          <a:prstGeom prst="rect">
            <a:avLst/>
          </a:prstGeom>
        </p:spPr>
        <p:txBody>
          <a:bodyPr vert="horz" lIns="95840" tIns="47920" rIns="95840" bIns="47920" rtlCol="0" anchor="b"/>
          <a:lstStyle>
            <a:lvl1pPr algn="l">
              <a:defRPr sz="1300"/>
            </a:lvl1pPr>
          </a:lstStyle>
          <a:p>
            <a:r>
              <a:rPr lang="en-US" sz="900" dirty="0" smtClean="0"/>
              <a:t>© ℗ 2012 Bowen Technovation, USA 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2"/>
            <a:ext cx="4160520" cy="365760"/>
          </a:xfrm>
          <a:prstGeom prst="rect">
            <a:avLst/>
          </a:prstGeom>
        </p:spPr>
        <p:txBody>
          <a:bodyPr vert="horz" lIns="95840" tIns="47920" rIns="95840" bIns="47920" rtlCol="0" anchor="b"/>
          <a:lstStyle>
            <a:lvl1pPr algn="r">
              <a:defRPr sz="1300"/>
            </a:lvl1pPr>
          </a:lstStyle>
          <a:p>
            <a:fld id="{EDE27C84-E164-4BBB-A663-3D0E1654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160745" cy="365925"/>
          </a:xfrm>
          <a:prstGeom prst="rect">
            <a:avLst/>
          </a:prstGeom>
        </p:spPr>
        <p:txBody>
          <a:bodyPr vert="horz" lIns="95851" tIns="47923" rIns="95851" bIns="47923" rtlCol="0"/>
          <a:lstStyle>
            <a:lvl1pPr algn="l">
              <a:defRPr sz="1300"/>
            </a:lvl1pPr>
          </a:lstStyle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7" y="3"/>
            <a:ext cx="4160745" cy="365925"/>
          </a:xfrm>
          <a:prstGeom prst="rect">
            <a:avLst/>
          </a:prstGeom>
        </p:spPr>
        <p:txBody>
          <a:bodyPr vert="horz" lIns="95851" tIns="47923" rIns="95851" bIns="47923" rtlCol="0"/>
          <a:lstStyle>
            <a:lvl1pPr algn="r">
              <a:defRPr sz="1300"/>
            </a:lvl1pPr>
          </a:lstStyle>
          <a:p>
            <a:r>
              <a:rPr lang="en-US" smtClean="0"/>
              <a:t>23 July 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7688"/>
            <a:ext cx="3656012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51" tIns="47923" rIns="95851" bIns="479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786" y="3475460"/>
            <a:ext cx="7681632" cy="3291676"/>
          </a:xfrm>
          <a:prstGeom prst="rect">
            <a:avLst/>
          </a:prstGeom>
        </p:spPr>
        <p:txBody>
          <a:bodyPr vert="horz" lIns="95851" tIns="47923" rIns="95851" bIns="479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947640"/>
            <a:ext cx="4160745" cy="365925"/>
          </a:xfrm>
          <a:prstGeom prst="rect">
            <a:avLst/>
          </a:prstGeom>
        </p:spPr>
        <p:txBody>
          <a:bodyPr vert="horz" lIns="95851" tIns="47923" rIns="95851" bIns="47923" rtlCol="0" anchor="b"/>
          <a:lstStyle>
            <a:lvl1pPr algn="l">
              <a:defRPr sz="1300"/>
            </a:lvl1pPr>
          </a:lstStyle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7" y="6947640"/>
            <a:ext cx="4160745" cy="365925"/>
          </a:xfrm>
          <a:prstGeom prst="rect">
            <a:avLst/>
          </a:prstGeom>
        </p:spPr>
        <p:txBody>
          <a:bodyPr vert="horz" lIns="95851" tIns="47923" rIns="95851" bIns="47923" rtlCol="0" anchor="b"/>
          <a:lstStyle>
            <a:lvl1pPr algn="r">
              <a:defRPr sz="1300"/>
            </a:lvl1pPr>
          </a:lstStyle>
          <a:p>
            <a:fld id="{9A11AF79-97B3-4CA1-9051-8CA86F960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IPS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2012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23 July 2012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5EAC-6BE0-4A95-A712-8B8F6ECF6C60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DBE9-84CE-489A-ADC4-A894F8050806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24-7B58-4ACE-ABEA-558ABA7E6B80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D64-C32F-4F33-857C-24D7011AE7A1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F3F-C494-4459-A5A4-E74C2F57FD6A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4D3-0E3D-44C8-9290-4D71F3568212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A27-CA86-4222-BF04-7087E8A2EA2F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36E-5380-468B-A724-7927C56EA1DE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858E-215F-4DE7-A14F-230F691F5E8B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3101-30F9-4E72-8F48-F358CEB04DE3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0543-5652-4081-AFF6-9589451BF6A9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DB0DC-92BB-41F1-BEC6-53FB0E063A9E}" type="datetime3">
              <a:rPr lang="en-US" smtClean="0"/>
              <a:pPr/>
              <a:t>16 July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3.png"/><Relationship Id="rId7" Type="http://schemas.openxmlformats.org/officeDocument/2006/relationships/hyperlink" Target="http://ep.yimg.com/ca/I/dvigear_2124_258471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hyperlink" Target="http://ep.yimg.com/ca/I/dvigear_2124_55092242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isplayPort-rid.jpg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14.jpeg"/><Relationship Id="rId4" Type="http://schemas.openxmlformats.org/officeDocument/2006/relationships/hyperlink" Target="http://en.wikipedia.org/wiki/File:SVGA_port.jpg" TargetMode="External"/><Relationship Id="rId9" Type="http://schemas.openxmlformats.org/officeDocument/2006/relationships/hyperlink" Target="http://www.bhphotovideo.com/bnh/controller/home?O=ProductDetail&amp;A=showMultipleImages&amp;Q=&amp;sku=558825&amp;is=R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en.wikipedia.org/wiki/File:SVGA_port.jpg" TargetMode="External"/><Relationship Id="rId4" Type="http://schemas.openxmlformats.org/officeDocument/2006/relationships/hyperlink" Target="http://en.wikipedia.org/wiki/HDM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isplayPort-rid.jpg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14.jpeg"/><Relationship Id="rId4" Type="http://schemas.openxmlformats.org/officeDocument/2006/relationships/hyperlink" Target="http://en.wikipedia.org/wiki/File:SVGA_port.jpg" TargetMode="External"/><Relationship Id="rId9" Type="http://schemas.openxmlformats.org/officeDocument/2006/relationships/hyperlink" Target="http://www.bhphotovideo.com/bnh/controller/home?O=ProductDetail&amp;A=showMultipleImages&amp;Q=&amp;sku=558825&amp;is=R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IPS 2012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Mark Trotter, Jeff Bowen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2012 Bowen Technovation, USA 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2667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Abstract: The modern design for a domed theater should include extensive audio-video-control capabilities for instruction, special events, and other multimedia uses. This package is one of the most overlooked parts of theater upgrade or new construction design.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TCC_Science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723640" cy="2794000"/>
          </a:xfrm>
          <a:prstGeom prst="rect">
            <a:avLst/>
          </a:prstGeom>
        </p:spPr>
      </p:pic>
      <p:pic>
        <p:nvPicPr>
          <p:cNvPr id="10" name="Picture 9" descr="Console Nashville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4958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Where to locate computer and video inputs.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5419725" cy="46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2 10"/>
          <p:cNvSpPr/>
          <p:nvPr/>
        </p:nvSpPr>
        <p:spPr>
          <a:xfrm>
            <a:off x="2895600" y="3505200"/>
            <a:ext cx="19812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3065"/>
              <a:gd name="adj6" fmla="val -3031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pop up box at console.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705600" y="2743200"/>
            <a:ext cx="19812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707"/>
              <a:gd name="adj6" fmla="val -718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</a:t>
            </a:r>
            <a:r>
              <a:rPr lang="en-US" sz="1400" dirty="0" err="1" smtClean="0">
                <a:solidFill>
                  <a:srgbClr val="00B050"/>
                </a:solidFill>
              </a:rPr>
              <a:t>floorbox</a:t>
            </a:r>
            <a:r>
              <a:rPr lang="en-US" sz="1400" dirty="0" smtClean="0">
                <a:solidFill>
                  <a:srgbClr val="00B050"/>
                </a:solidFill>
              </a:rPr>
              <a:t> under podium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6705600" y="1295400"/>
            <a:ext cx="19812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707"/>
              <a:gd name="adj6" fmla="val -718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</a:t>
            </a:r>
            <a:r>
              <a:rPr lang="en-US" sz="1400" dirty="0" err="1" smtClean="0">
                <a:solidFill>
                  <a:srgbClr val="00B050"/>
                </a:solidFill>
              </a:rPr>
              <a:t>floorbox</a:t>
            </a:r>
            <a:r>
              <a:rPr lang="en-US" sz="1400" dirty="0" smtClean="0">
                <a:solidFill>
                  <a:srgbClr val="00B050"/>
                </a:solidFill>
              </a:rPr>
              <a:t> under podium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Where to locate computer and video inputs.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393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14400"/>
            <a:ext cx="3728720" cy="25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419600" y="1066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Floor Box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45720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Console Pop-Up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6869" name="Picture 5" descr="http://www.fsrinc.com/images/productPhotos/RFL-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743200"/>
            <a:ext cx="1447800" cy="1294747"/>
          </a:xfrm>
          <a:prstGeom prst="rect">
            <a:avLst/>
          </a:prstGeom>
          <a:noFill/>
        </p:spPr>
      </p:pic>
      <p:pic>
        <p:nvPicPr>
          <p:cNvPr id="36871" name="Picture 7" descr="http://www.fsrinc.com/products/images/WB-MR2Grecessnowindowop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2228850" cy="2971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667000" y="5257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Wall Box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Connections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7890" name="Picture 2" descr="http://www.fsrinc.com/products/images/4-gang-IPS-Wallplate-low-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"/>
            <a:ext cx="4648200" cy="2606468"/>
          </a:xfrm>
          <a:prstGeom prst="rect">
            <a:avLst/>
          </a:prstGeom>
          <a:noFill/>
        </p:spPr>
      </p:pic>
      <p:pic>
        <p:nvPicPr>
          <p:cNvPr id="37892" name="Picture 4" descr="Wall Plat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10000"/>
            <a:ext cx="1490063" cy="2419351"/>
          </a:xfrm>
          <a:prstGeom prst="rect">
            <a:avLst/>
          </a:prstGeom>
          <a:noFill/>
        </p:spPr>
      </p:pic>
      <p:pic>
        <p:nvPicPr>
          <p:cNvPr id="37894" name="Picture 6" descr="HDMI Wall Plat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733800"/>
            <a:ext cx="1677599" cy="257175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81600" y="35052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No DVI?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764059" y="3370541"/>
            <a:ext cx="10260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BluRay and HDTV tuners.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8914" name="Picture 2" descr="http://www.d-mpro.com/users/FolderData/%7B76B99FAC-206C-44C7-9D46-6E1ABDED8F24%7D/DN-V500BD_mock_r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7467600" cy="1904238"/>
          </a:xfrm>
          <a:prstGeom prst="rect">
            <a:avLst/>
          </a:prstGeom>
          <a:noFill/>
        </p:spPr>
      </p:pic>
      <p:sp>
        <p:nvSpPr>
          <p:cNvPr id="10" name="Line Callout 2 9"/>
          <p:cNvSpPr/>
          <p:nvPr/>
        </p:nvSpPr>
        <p:spPr>
          <a:xfrm>
            <a:off x="7086600" y="3124200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0016"/>
              <a:gd name="adj6" fmla="val -10349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Serial / Ethernet Control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257800" y="3200400"/>
            <a:ext cx="10668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3918"/>
              <a:gd name="adj6" fmla="val -8049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HDMI Out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 flipH="1">
            <a:off x="533400" y="2971800"/>
            <a:ext cx="2209800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2943"/>
              <a:gd name="adj6" fmla="val -522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rgbClr val="00B050"/>
                </a:solidFill>
              </a:rPr>
              <a:t>SPDIF digital audio out. Coax/</a:t>
            </a:r>
            <a:r>
              <a:rPr lang="en-US" sz="1400" dirty="0" err="1" smtClean="0">
                <a:solidFill>
                  <a:srgbClr val="00B050"/>
                </a:solidFill>
              </a:rPr>
              <a:t>toslink</a:t>
            </a:r>
            <a:r>
              <a:rPr lang="en-US" sz="1400" dirty="0" smtClean="0">
                <a:solidFill>
                  <a:srgbClr val="00B050"/>
                </a:solidFill>
              </a:rPr>
              <a:t> optical.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1447800"/>
            <a:ext cx="1066800" cy="1295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http://auroramultimedia.com/web/media/image.php?src=images/products/V-Tune%20Pro%20HD%20b.jpg&amp;w=5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5051934" cy="1828800"/>
          </a:xfrm>
          <a:prstGeom prst="rect">
            <a:avLst/>
          </a:prstGeom>
          <a:noFill/>
        </p:spPr>
      </p:pic>
      <p:pic>
        <p:nvPicPr>
          <p:cNvPr id="38918" name="Picture 6" descr="http://auroramultimedia.com/web/media/image.php?src=images/products/vtune_pro_hd-front.jpg&amp;w=5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791200"/>
            <a:ext cx="4267200" cy="810769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581400" y="4572000"/>
            <a:ext cx="1524000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40962" name="Picture 2" descr="SVGA p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2133600" cy="1600200"/>
          </a:xfrm>
          <a:prstGeom prst="rect">
            <a:avLst/>
          </a:prstGeom>
          <a:noFill/>
        </p:spPr>
      </p:pic>
      <p:pic>
        <p:nvPicPr>
          <p:cNvPr id="40964" name="Picture 4" descr="DisplayPort-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2209800" cy="1644092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124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onster Cable Female HDMI to Female HDMI HDMI Coupl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2895600"/>
            <a:ext cx="1981200" cy="1981201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1225" y="665356"/>
            <a:ext cx="2000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010400" y="1295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6’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600" y="10668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6’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2667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15m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25146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30’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2667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30’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986" name="Picture 2" descr="shut HDMI eye patter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5715000"/>
            <a:ext cx="1609725" cy="704851"/>
          </a:xfrm>
          <a:prstGeom prst="rect">
            <a:avLst/>
          </a:prstGeom>
          <a:noFill/>
        </p:spPr>
      </p:pic>
      <p:pic>
        <p:nvPicPr>
          <p:cNvPr id="41988" name="Picture 4" descr="open HDMI eye patter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5715000"/>
            <a:ext cx="1600200" cy="70485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09600" y="519178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Digital deterioration due to distance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1816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Corrected digital signal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Limitations: </a:t>
            </a:r>
            <a:r>
              <a:rPr lang="en-US" dirty="0" smtClean="0">
                <a:solidFill>
                  <a:srgbClr val="FF0000"/>
                </a:solidFill>
              </a:rPr>
              <a:t>UTP</a:t>
            </a:r>
            <a:r>
              <a:rPr lang="en-US" dirty="0" smtClean="0">
                <a:solidFill>
                  <a:srgbClr val="00B050"/>
                </a:solidFill>
              </a:rPr>
              <a:t>-CAT5/6 Extenders (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00B050"/>
                </a:solidFill>
              </a:rPr>
              <a:t>nshielded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wisted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air)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430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Extender CAT5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GLPA Small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60600"/>
            <a:ext cx="2514600" cy="3352800"/>
          </a:xfrm>
          <a:prstGeom prst="rect">
            <a:avLst/>
          </a:prstGeom>
        </p:spPr>
      </p:pic>
      <p:pic>
        <p:nvPicPr>
          <p:cNvPr id="19" name="Picture 18" descr="GLPA Small 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743200"/>
            <a:ext cx="4445000" cy="333375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6" idx="3"/>
          </p:cNvCxnSpPr>
          <p:nvPr/>
        </p:nvCxnSpPr>
        <p:spPr>
          <a:xfrm>
            <a:off x="2209800" y="1847166"/>
            <a:ext cx="3657600" cy="25724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952500" y="2781300"/>
            <a:ext cx="22098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28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RGBHV (VGA)</a:t>
            </a: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91000" y="19812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933700" y="2628900"/>
            <a:ext cx="1905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hallresearch.com/img/products/UVA-WP_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"/>
            <a:ext cx="3333750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14400"/>
            <a:ext cx="6934200" cy="10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tvone.com/images/products/1t-vs-658-r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76600"/>
            <a:ext cx="5791200" cy="1203483"/>
          </a:xfrm>
          <a:prstGeom prst="rect">
            <a:avLst/>
          </a:prstGeom>
          <a:noFill/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65767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4x1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HDMI w 7.1 Audio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2766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Switcher/Scaler</a:t>
            </a:r>
          </a:p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HDMI, 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RGBHV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CV, YC (S). Audio???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0" y="3200400"/>
            <a:ext cx="1219200" cy="1219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90600" y="1066800"/>
            <a:ext cx="990600" cy="990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Routing and Legacy RGBHV</a:t>
            </a:r>
          </a:p>
        </p:txBody>
      </p:sp>
      <p:pic>
        <p:nvPicPr>
          <p:cNvPr id="34823" name="Picture 7" descr="4x2 HDMI matrix 7.1_b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24400"/>
            <a:ext cx="7456129" cy="990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543800" y="10668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4x1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HDMI. Audio???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200" y="5029200"/>
            <a:ext cx="1066800" cy="762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53000" y="4724400"/>
            <a:ext cx="1676400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209800"/>
            <a:ext cx="60564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858000" y="2133600"/>
            <a:ext cx="1524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RGBHV to HDMI Converter w Audio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Limitations: </a:t>
            </a:r>
            <a:r>
              <a:rPr lang="en-US" dirty="0" smtClean="0">
                <a:solidFill>
                  <a:srgbClr val="FF0000"/>
                </a:solidFill>
              </a:rPr>
              <a:t>Extenders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3400" y="1143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Uses Single or 2x Cat 5/6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Various units available for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Audio only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Video only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HDMI w audio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RGBHV w audio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Above with serial 232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Must be EDID and HDCP capable</a:t>
            </a:r>
          </a:p>
        </p:txBody>
      </p:sp>
      <p:pic>
        <p:nvPicPr>
          <p:cNvPr id="12290" name="Picture 2" descr="http://salestores.com/stores/images/images_747/HDMICAT5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0"/>
            <a:ext cx="2133600" cy="2314852"/>
          </a:xfrm>
          <a:prstGeom prst="rect">
            <a:avLst/>
          </a:prstGeom>
          <a:noFill/>
        </p:spPr>
      </p:pic>
      <p:pic>
        <p:nvPicPr>
          <p:cNvPr id="12295" name="Picture 7" descr="http://www.gefen.com/images/gef-hdcat5-elrpol-b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914400"/>
            <a:ext cx="4192772" cy="1802893"/>
          </a:xfrm>
          <a:prstGeom prst="rect">
            <a:avLst/>
          </a:prstGeom>
          <a:noFill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419600"/>
            <a:ext cx="23145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Limitations: </a:t>
            </a:r>
            <a:r>
              <a:rPr lang="en-US" dirty="0" err="1" smtClean="0">
                <a:solidFill>
                  <a:srgbClr val="FF0000"/>
                </a:solidFill>
              </a:rPr>
              <a:t>HDBaseT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3400" y="11430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Uses Single Cat 5/6 for 5Play™ feature set…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Full, uncompressed HD video to 4K and 3D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Audio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Ethernet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Power (100W)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And control (232, IR, other)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….over a single 100m cable.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EDID and HDCP capable</a:t>
            </a:r>
          </a:p>
        </p:txBody>
      </p:sp>
      <p:pic>
        <p:nvPicPr>
          <p:cNvPr id="2050" name="Picture 2" descr="http://auroramultimedia.com/web/media/image.php?src=images/products/DXE-CAT-TX%20REAR.jpg&amp;w=5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09800"/>
            <a:ext cx="3657600" cy="9948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Projection Resolutions</a:t>
            </a:r>
          </a:p>
        </p:txBody>
      </p:sp>
      <p:pic>
        <p:nvPicPr>
          <p:cNvPr id="12" name="Picture 11" descr="799px-aspect_ratios_and_resolutions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38200"/>
            <a:ext cx="5710238" cy="42880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86600" y="38862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4:3 Aspect Ratio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1440 x 1050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1.5M Pixels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3200400"/>
            <a:ext cx="3505200" cy="1905000"/>
          </a:xfrm>
          <a:prstGeom prst="rect">
            <a:avLst/>
          </a:prstGeom>
          <a:noFill/>
          <a:ln w="2540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609600" y="3352800"/>
            <a:ext cx="2667000" cy="1737360"/>
          </a:xfrm>
          <a:prstGeom prst="rect">
            <a:avLst/>
          </a:prstGeom>
          <a:noFill/>
          <a:ln w="2540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14400" y="53340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16:9 Aspect Ratio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1920 x 1080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2.1M Pixels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143001"/>
            <a:ext cx="4953000" cy="5816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Why add such capabilities: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To all-dome video: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pPr marL="800100" lvl="1" indent="-342900"/>
            <a:r>
              <a:rPr lang="en-US" sz="1400" dirty="0" smtClean="0">
                <a:solidFill>
                  <a:srgbClr val="FFFF00"/>
                </a:solidFill>
              </a:rPr>
              <a:t>HDCP Compliancy!!!!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Brighter lumens per square foot.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Lose image and text legibility using all dome warping/blends.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Ease of use. Don’t turn on all-dome system.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Most do not provide hi-res external inputs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Wear and tear on projectors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Wear on matched lamps.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Fallback presentation system.</a:t>
            </a:r>
          </a:p>
          <a:p>
            <a:pPr marL="800100" lvl="1" indent="-342900"/>
            <a:endParaRPr lang="en-US" sz="14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To optical projectors: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add BluRay videos, PowerPoint, NASA select, educational programming.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extract 5.1 surround sound from  these.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add compatibility with new digital computer outputs.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Equipment stays put and is ready for use.</a:t>
            </a:r>
          </a:p>
          <a:p>
            <a:pPr marL="800100" lvl="1" indent="-342900"/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IM005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505200"/>
            <a:ext cx="2438400" cy="1828800"/>
          </a:xfrm>
          <a:prstGeom prst="rect">
            <a:avLst/>
          </a:prstGeom>
        </p:spPr>
      </p:pic>
      <p:pic>
        <p:nvPicPr>
          <p:cNvPr id="10" name="Picture 9" descr="bruner092507_img01-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6087" y="1143000"/>
            <a:ext cx="2501900" cy="1876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Projection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1066800"/>
            <a:ext cx="1828800" cy="25237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1-Chip DLP </a:t>
            </a:r>
            <a:r>
              <a:rPr lang="en-US" sz="1400" dirty="0" smtClean="0">
                <a:solidFill>
                  <a:srgbClr val="00B0F0"/>
                </a:solidFill>
              </a:rPr>
              <a:t>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No organic filters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Smoother video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Pixels less visible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More “</a:t>
            </a:r>
            <a:r>
              <a:rPr lang="en-US" sz="1400" dirty="0" err="1" smtClean="0">
                <a:solidFill>
                  <a:srgbClr val="00B0F0"/>
                </a:solidFill>
              </a:rPr>
              <a:t>filmlike</a:t>
            </a:r>
            <a:r>
              <a:rPr lang="en-US" sz="1400" dirty="0" smtClean="0">
                <a:solidFill>
                  <a:srgbClr val="00B0F0"/>
                </a:solidFill>
              </a:rPr>
              <a:t>” on DVD and Bluray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Generate "blacker" blacks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Higher contrast   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pic>
        <p:nvPicPr>
          <p:cNvPr id="13" name="Picture 12" descr="FL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1" y="619484"/>
            <a:ext cx="2133600" cy="12855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1066800"/>
            <a:ext cx="182880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1-Chip DLP   </a:t>
            </a:r>
            <a:r>
              <a:rPr lang="en-US" sz="1800" dirty="0" err="1" smtClean="0">
                <a:solidFill>
                  <a:srgbClr val="00B050"/>
                </a:solidFill>
              </a:rPr>
              <a:t>Dis</a:t>
            </a:r>
            <a:r>
              <a:rPr lang="en-US" sz="1800" dirty="0" smtClean="0">
                <a:solidFill>
                  <a:srgbClr val="00B050"/>
                </a:solidFill>
              </a:rPr>
              <a:t>-advantages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Rainbow effect bothers some due to color wheel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More moving parts (color wheel)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Color wheel sometimes produces soft whine 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267200"/>
            <a:ext cx="182880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LCD Advantages</a:t>
            </a:r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No color wheel = No "rainbow effect"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Slightly quieter = No color wheel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267200"/>
            <a:ext cx="220980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LCD </a:t>
            </a:r>
            <a:r>
              <a:rPr lang="en-US" sz="1800" dirty="0" err="1" smtClean="0">
                <a:solidFill>
                  <a:srgbClr val="00B050"/>
                </a:solidFill>
              </a:rPr>
              <a:t>Dis</a:t>
            </a:r>
            <a:r>
              <a:rPr lang="en-US" sz="1800" dirty="0" smtClean="0">
                <a:solidFill>
                  <a:srgbClr val="00B050"/>
                </a:solidFill>
              </a:rPr>
              <a:t>-advantages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More visible pixels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Some screen door effect on certain video images 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Poorer contrast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Blacks come out lighter gray than DLP projectors</a:t>
            </a:r>
          </a:p>
          <a:p>
            <a:r>
              <a:rPr lang="en-US" sz="1800" dirty="0" smtClean="0"/>
              <a:t> 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1242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LED Advantages</a:t>
            </a:r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No color wheel = No "rainbow effect"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Slightly quieter = No color wheel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Terrific color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Excellent contrast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No lamps!!!!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Lower heat.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3118009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LED </a:t>
            </a:r>
            <a:r>
              <a:rPr lang="en-US" sz="1800" dirty="0" err="1" smtClean="0">
                <a:solidFill>
                  <a:srgbClr val="00B050"/>
                </a:solidFill>
              </a:rPr>
              <a:t>Dis</a:t>
            </a:r>
            <a:r>
              <a:rPr lang="en-US" sz="1800" dirty="0" smtClean="0">
                <a:solidFill>
                  <a:srgbClr val="00B050"/>
                </a:solidFill>
              </a:rPr>
              <a:t>-advantages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Cost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Brightness at this time… 700-1100 ANSI</a:t>
            </a:r>
          </a:p>
          <a:p>
            <a:r>
              <a:rPr lang="en-US" sz="1800" dirty="0" smtClean="0"/>
              <a:t> 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9" name="Picture 8" descr="201-0127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2321052" cy="1547368"/>
          </a:xfrm>
          <a:prstGeom prst="rect">
            <a:avLst/>
          </a:prstGeom>
        </p:spPr>
      </p:pic>
      <p:pic>
        <p:nvPicPr>
          <p:cNvPr id="11" name="Picture 10" descr="Computer_history_mus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81400"/>
            <a:ext cx="2514600" cy="1885950"/>
          </a:xfrm>
          <a:prstGeom prst="rect">
            <a:avLst/>
          </a:prstGeom>
        </p:spPr>
      </p:pic>
      <p:pic>
        <p:nvPicPr>
          <p:cNvPr id="12" name="Picture 11" descr="08thea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486274"/>
            <a:ext cx="2514600" cy="1571625"/>
          </a:xfrm>
          <a:prstGeom prst="rect">
            <a:avLst/>
          </a:prstGeom>
        </p:spPr>
      </p:pic>
      <p:pic>
        <p:nvPicPr>
          <p:cNvPr id="13" name="Picture 12" descr="Palomar Planetari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1447800"/>
            <a:ext cx="2819400" cy="1720355"/>
          </a:xfrm>
          <a:prstGeom prst="rect">
            <a:avLst/>
          </a:prstGeom>
        </p:spPr>
      </p:pic>
      <p:pic>
        <p:nvPicPr>
          <p:cNvPr id="15" name="Picture 14" descr="Console Nashville 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3276600"/>
            <a:ext cx="2438400" cy="182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IPS 2012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</a:t>
            </a:r>
            <a:r>
              <a:rPr lang="en-US" sz="1400" dirty="0" smtClean="0">
                <a:solidFill>
                  <a:srgbClr val="00B0F0"/>
                </a:solidFill>
              </a:rPr>
              <a:t>Mark Trotter, </a:t>
            </a:r>
            <a:r>
              <a:rPr lang="en-US" sz="1400" dirty="0" smtClean="0">
                <a:solidFill>
                  <a:srgbClr val="00B0F0"/>
                </a:solidFill>
              </a:rPr>
              <a:t>Jeff Bowen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2012 Bowen Technovation, USA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1"/>
            <a:ext cx="5638800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VGA </a:t>
            </a:r>
            <a:r>
              <a:rPr lang="en-US" sz="1600" dirty="0" err="1" smtClean="0">
                <a:solidFill>
                  <a:srgbClr val="FFFF00"/>
                </a:solidFill>
              </a:rPr>
              <a:t>Obsoletion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Intel and AMD have come to an agreement to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phase out computer VGA connections beginning in 2013 and expect the technology to be off all their product lines by 2015.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It will be replaced by 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HDMI</a:t>
            </a:r>
            <a:r>
              <a:rPr lang="en-US" sz="1600" dirty="0" smtClean="0">
                <a:solidFill>
                  <a:srgbClr val="FF0000"/>
                </a:solidFill>
              </a:rPr>
              <a:t> and </a:t>
            </a:r>
            <a:r>
              <a:rPr lang="en-US" sz="1600" dirty="0" err="1" smtClean="0">
                <a:solidFill>
                  <a:srgbClr val="FF0000"/>
                </a:solidFill>
              </a:rPr>
              <a:t>DisplayPort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pic>
        <p:nvPicPr>
          <p:cNvPr id="7" name="Picture 2" descr="SVGA po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209800"/>
            <a:ext cx="2133600" cy="1600200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>
          <a:xfrm>
            <a:off x="5943600" y="2133600"/>
            <a:ext cx="2057400" cy="1752600"/>
          </a:xfrm>
          <a:prstGeom prst="noSmoking">
            <a:avLst/>
          </a:prstGeom>
          <a:solidFill>
            <a:schemeClr val="accent1">
              <a:alpha val="12000"/>
            </a:schemeClr>
          </a:solidFill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19200"/>
            <a:ext cx="7315200" cy="33547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Analog Sunset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All </a:t>
            </a:r>
            <a:r>
              <a:rPr lang="en-US" sz="1600" dirty="0" err="1" smtClean="0">
                <a:solidFill>
                  <a:srgbClr val="FF0000"/>
                </a:solidFill>
              </a:rPr>
              <a:t>BlueRay</a:t>
            </a:r>
            <a:r>
              <a:rPr lang="en-US" sz="1600" dirty="0" smtClean="0">
                <a:solidFill>
                  <a:srgbClr val="FF0000"/>
                </a:solidFill>
              </a:rPr>
              <a:t> players have utilities burned into their chipset that will automatically turn off (or downscale to super low res) the component, composite, VGA and S-video outputs on December 31, 2013.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This is a Federal law that all manufacturers must adhere to.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That means they will only output HDMI or another digital format.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 </a:t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kumimoji="0" lang="en-US" sz="1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6781800" cy="18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657600" y="4191000"/>
            <a:ext cx="838200" cy="1828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19200"/>
            <a:ext cx="5638800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H</a:t>
            </a:r>
            <a:r>
              <a:rPr lang="en-US" sz="1600" dirty="0" smtClean="0">
                <a:solidFill>
                  <a:srgbClr val="FF0000"/>
                </a:solidFill>
              </a:rPr>
              <a:t>igh-bandwidth </a:t>
            </a:r>
            <a:r>
              <a:rPr lang="en-US" sz="1600" dirty="0" smtClean="0">
                <a:solidFill>
                  <a:srgbClr val="FFFF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igital </a:t>
            </a:r>
            <a:r>
              <a:rPr lang="en-US" sz="1600" dirty="0" smtClean="0">
                <a:solidFill>
                  <a:srgbClr val="FFFF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ontent </a:t>
            </a:r>
            <a:r>
              <a:rPr lang="en-US" sz="1600" dirty="0" smtClean="0">
                <a:solidFill>
                  <a:srgbClr val="FFFF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rotection (</a:t>
            </a:r>
            <a:r>
              <a:rPr lang="en-US" sz="1600" dirty="0" smtClean="0">
                <a:solidFill>
                  <a:srgbClr val="FFFF00"/>
                </a:solidFill>
              </a:rPr>
              <a:t>HDCP</a:t>
            </a:r>
            <a:r>
              <a:rPr lang="en-US" sz="1600" dirty="0" smtClean="0">
                <a:solidFill>
                  <a:srgbClr val="FF0000"/>
                </a:solidFill>
              </a:rPr>
              <a:t> ) </a:t>
            </a:r>
            <a:r>
              <a:rPr lang="en-US" sz="1600" dirty="0" smtClean="0">
                <a:solidFill>
                  <a:srgbClr val="FF0000"/>
                </a:solidFill>
              </a:rPr>
              <a:t>Compliancy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C</a:t>
            </a:r>
            <a:r>
              <a:rPr lang="en-US" sz="1400" dirty="0" smtClean="0">
                <a:solidFill>
                  <a:srgbClr val="00B050"/>
                </a:solidFill>
              </a:rPr>
              <a:t>ommonly though incorrectly referred </a:t>
            </a:r>
            <a:r>
              <a:rPr lang="en-US" sz="1400" dirty="0" smtClean="0">
                <a:solidFill>
                  <a:srgbClr val="00B050"/>
                </a:solidFill>
              </a:rPr>
              <a:t>to as High-Definition </a:t>
            </a:r>
            <a:r>
              <a:rPr lang="en-US" sz="1400" dirty="0" smtClean="0">
                <a:solidFill>
                  <a:srgbClr val="00B050"/>
                </a:solidFill>
              </a:rPr>
              <a:t>Copyright Protection, is </a:t>
            </a:r>
            <a:r>
              <a:rPr lang="en-US" sz="1400" dirty="0" smtClean="0">
                <a:solidFill>
                  <a:srgbClr val="00B050"/>
                </a:solidFill>
              </a:rPr>
              <a:t>a form of digital </a:t>
            </a:r>
            <a:r>
              <a:rPr lang="en-US" sz="1400" dirty="0" smtClean="0">
                <a:solidFill>
                  <a:srgbClr val="00B050"/>
                </a:solidFill>
              </a:rPr>
              <a:t>copy protection developed  to </a:t>
            </a:r>
            <a:r>
              <a:rPr lang="en-US" sz="1400" dirty="0" smtClean="0">
                <a:solidFill>
                  <a:srgbClr val="00B050"/>
                </a:solidFill>
              </a:rPr>
              <a:t>prevent copying of digital audio and video content as it travels across connections. 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igital </a:t>
            </a:r>
            <a:r>
              <a:rPr lang="en-US" sz="1600" dirty="0" smtClean="0">
                <a:solidFill>
                  <a:srgbClr val="FFFF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ights </a:t>
            </a:r>
            <a:r>
              <a:rPr lang="en-US" sz="1600" dirty="0" smtClean="0">
                <a:solidFill>
                  <a:srgbClr val="FFFF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anagement (</a:t>
            </a:r>
            <a:r>
              <a:rPr lang="en-US" sz="1600" dirty="0" smtClean="0">
                <a:solidFill>
                  <a:srgbClr val="FFFF00"/>
                </a:solidFill>
              </a:rPr>
              <a:t>DRM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Digital rights management (DRM) is a class of access </a:t>
            </a:r>
            <a:r>
              <a:rPr lang="en-US" sz="1400" dirty="0" smtClean="0">
                <a:solidFill>
                  <a:srgbClr val="00B050"/>
                </a:solidFill>
              </a:rPr>
              <a:t>control</a:t>
            </a:r>
            <a:r>
              <a:rPr lang="en-US" sz="1400" dirty="0" smtClean="0">
                <a:solidFill>
                  <a:srgbClr val="00B050"/>
                </a:solidFill>
              </a:rPr>
              <a:t> technologies that are used by hardware manufacturers, publishers, </a:t>
            </a:r>
            <a:r>
              <a:rPr lang="en-US" sz="1400" dirty="0" smtClean="0">
                <a:solidFill>
                  <a:srgbClr val="00B050"/>
                </a:solidFill>
              </a:rPr>
              <a:t>copyright holders </a:t>
            </a:r>
            <a:r>
              <a:rPr lang="en-US" sz="1400" dirty="0" smtClean="0">
                <a:solidFill>
                  <a:srgbClr val="00B050"/>
                </a:solidFill>
              </a:rPr>
              <a:t>and individuals with the intent to limit the use of digital content and </a:t>
            </a:r>
            <a:r>
              <a:rPr lang="en-US" sz="1400" dirty="0" smtClean="0">
                <a:solidFill>
                  <a:srgbClr val="00B050"/>
                </a:solidFill>
              </a:rPr>
              <a:t>devices.</a:t>
            </a:r>
            <a:endParaRPr lang="en-US" sz="1400" dirty="0" smtClean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xtended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isplay</a:t>
            </a:r>
            <a:r>
              <a:rPr lang="en-US" sz="1600" dirty="0" smtClean="0">
                <a:solidFill>
                  <a:srgbClr val="FFFF00"/>
                </a:solidFill>
              </a:rPr>
              <a:t> I</a:t>
            </a:r>
            <a:r>
              <a:rPr lang="en-US" sz="1600" dirty="0" smtClean="0">
                <a:solidFill>
                  <a:srgbClr val="FF0000"/>
                </a:solidFill>
              </a:rPr>
              <a:t>dentification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ata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FF00"/>
                </a:solidFill>
              </a:rPr>
              <a:t>EDID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Provided </a:t>
            </a:r>
            <a:r>
              <a:rPr lang="en-US" sz="1400" dirty="0" smtClean="0">
                <a:solidFill>
                  <a:srgbClr val="00B050"/>
                </a:solidFill>
              </a:rPr>
              <a:t>by a </a:t>
            </a:r>
            <a:r>
              <a:rPr lang="en-US" sz="1400" dirty="0" smtClean="0">
                <a:solidFill>
                  <a:srgbClr val="00B050"/>
                </a:solidFill>
              </a:rPr>
              <a:t>digital monitor or projector to </a:t>
            </a:r>
            <a:r>
              <a:rPr lang="en-US" sz="1400" dirty="0" smtClean="0">
                <a:solidFill>
                  <a:srgbClr val="00B050"/>
                </a:solidFill>
              </a:rPr>
              <a:t>describe its capabilities to a video </a:t>
            </a:r>
            <a:r>
              <a:rPr lang="en-US" sz="1400" dirty="0" smtClean="0">
                <a:solidFill>
                  <a:srgbClr val="00B050"/>
                </a:solidFill>
              </a:rPr>
              <a:t>source. It </a:t>
            </a:r>
            <a:r>
              <a:rPr lang="en-US" sz="1400" dirty="0" smtClean="0">
                <a:solidFill>
                  <a:srgbClr val="00B050"/>
                </a:solidFill>
              </a:rPr>
              <a:t>is what enables a modern </a:t>
            </a:r>
            <a:r>
              <a:rPr lang="en-US" sz="1400" dirty="0" smtClean="0">
                <a:solidFill>
                  <a:srgbClr val="00B050"/>
                </a:solidFill>
              </a:rPr>
              <a:t> computer, HDTV or </a:t>
            </a:r>
            <a:r>
              <a:rPr lang="en-US" sz="1400" dirty="0" err="1" smtClean="0">
                <a:solidFill>
                  <a:srgbClr val="00B050"/>
                </a:solidFill>
              </a:rPr>
              <a:t>Bluray</a:t>
            </a:r>
            <a:r>
              <a:rPr lang="en-US" sz="1400" dirty="0" smtClean="0">
                <a:solidFill>
                  <a:srgbClr val="00B050"/>
                </a:solidFill>
              </a:rPr>
              <a:t> to </a:t>
            </a:r>
            <a:r>
              <a:rPr lang="en-US" sz="1400" dirty="0" smtClean="0">
                <a:solidFill>
                  <a:srgbClr val="00B050"/>
                </a:solidFill>
              </a:rPr>
              <a:t>know what kinds of monitors are connected to it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pic>
        <p:nvPicPr>
          <p:cNvPr id="36866" name="Picture 2" descr="http://static.myce.com/images_posts/2010/09/HDCP-Master-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438400" cy="14460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13716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Lower resolution: 25 times the resolution is typical. See next slide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2. Wear and tear on expensive projectors and lamps.</a:t>
            </a:r>
          </a:p>
          <a:p>
            <a:pPr marL="342900" indent="-342900">
              <a:buFontTx/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HDCP </a:t>
            </a:r>
            <a:r>
              <a:rPr lang="en-US" sz="1800" dirty="0" smtClean="0">
                <a:solidFill>
                  <a:srgbClr val="FFFF00"/>
                </a:solidFill>
              </a:rPr>
              <a:t>, DRM and EDID Compliancy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Analog Sunset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096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Why not use your all-dome system for nuts &amp; bolts instruction?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Why not use your all-dome system for nuts &amp; bolts instruction</a:t>
            </a: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1. Resolution: Pixels on the Dome 10’ wide image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1397675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All-dome HD Projector  = 0.1M pixels on a 12’ wide image in 40 foot dome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1.1 K </a:t>
            </a:r>
            <a:r>
              <a:rPr lang="en-US" sz="1800" dirty="0" smtClean="0">
                <a:solidFill>
                  <a:srgbClr val="00B0F0"/>
                </a:solidFill>
              </a:rPr>
              <a:t>pixels per ft</a:t>
            </a:r>
            <a:r>
              <a:rPr lang="en-US" sz="1800" baseline="30000" dirty="0" smtClean="0">
                <a:solidFill>
                  <a:srgbClr val="00B0F0"/>
                </a:solidFill>
              </a:rPr>
              <a:t>2</a:t>
            </a:r>
            <a:r>
              <a:rPr lang="en-US" sz="1800" dirty="0" smtClean="0">
                <a:solidFill>
                  <a:srgbClr val="00B0F0"/>
                </a:solidFill>
              </a:rPr>
              <a:t>  </a:t>
            </a:r>
            <a:br>
              <a:rPr lang="en-US" sz="1800" dirty="0" smtClean="0">
                <a:solidFill>
                  <a:srgbClr val="00B0F0"/>
                </a:solidFill>
              </a:rPr>
            </a:b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Dedicated  HD Projector  = 2.3M pixels  on a 12’ wide image in 40 foot dome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25.5K</a:t>
            </a:r>
            <a:r>
              <a:rPr lang="en-US" sz="1800" dirty="0" smtClean="0">
                <a:solidFill>
                  <a:srgbClr val="00B0F0"/>
                </a:solidFill>
              </a:rPr>
              <a:t> pixels per ft</a:t>
            </a:r>
            <a:r>
              <a:rPr lang="en-US" sz="1800" baseline="30000" dirty="0" smtClean="0">
                <a:solidFill>
                  <a:srgbClr val="00B0F0"/>
                </a:solidFill>
              </a:rPr>
              <a:t>2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20-25x resolution plus impact of light level</a:t>
            </a:r>
            <a:endParaRPr lang="en-US" sz="1800" baseline="30000" dirty="0" smtClean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48658"/>
            <a:ext cx="8077200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D1891F"/>
                </a:solidFill>
              </a:rPr>
              <a:t>1920 x 1200 =2,304,000 pixels per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1,450,000 pixels visible per projector on dome for all-dome system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40 x 40 x 3.14/2 = 2512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 dome surface area or 1256 per ½ dome</a:t>
            </a:r>
          </a:p>
          <a:p>
            <a:r>
              <a:rPr lang="en-US" sz="1400" dirty="0" smtClean="0">
                <a:solidFill>
                  <a:srgbClr val="D1891F"/>
                </a:solidFill>
              </a:rPr>
              <a:t>1154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 </a:t>
            </a:r>
            <a:r>
              <a:rPr lang="en-US" sz="1400" dirty="0" smtClean="0">
                <a:solidFill>
                  <a:srgbClr val="D1891F"/>
                </a:solidFill>
              </a:rPr>
              <a:t>pixels with all-dome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12’ w x 7.5’h image = 90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= 2.3M pixels or 25.5K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with one dedicated projector.</a:t>
            </a:r>
          </a:p>
          <a:p>
            <a:r>
              <a:rPr lang="en-US" sz="1400" dirty="0" smtClean="0">
                <a:solidFill>
                  <a:srgbClr val="D1891F"/>
                </a:solidFill>
              </a:rPr>
              <a:t>12’ w x 7.5’h image = 90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=  0.10M or 1.1K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with all dome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20-25 x resolution plus impact of light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1371600"/>
            <a:ext cx="7772400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Basic Signal Path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73451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Future of </a:t>
            </a:r>
            <a:r>
              <a:rPr lang="en-US" dirty="0" err="1" smtClean="0">
                <a:solidFill>
                  <a:srgbClr val="00B050"/>
                </a:solidFill>
              </a:rPr>
              <a:t>Obsoleting</a:t>
            </a:r>
            <a:r>
              <a:rPr lang="en-US" dirty="0" smtClean="0">
                <a:solidFill>
                  <a:srgbClr val="00B050"/>
                </a:solidFill>
              </a:rPr>
              <a:t> RGBHV (VGA) and </a:t>
            </a:r>
            <a:r>
              <a:rPr lang="en-US" dirty="0" err="1" smtClean="0">
                <a:solidFill>
                  <a:srgbClr val="00B050"/>
                </a:solidFill>
              </a:rPr>
              <a:t>Futureproofing</a:t>
            </a:r>
            <a:r>
              <a:rPr lang="en-US" dirty="0" smtClean="0">
                <a:solidFill>
                  <a:srgbClr val="00B050"/>
                </a:solidFill>
              </a:rPr>
              <a:t> Video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40962" name="Picture 2" descr="SVGA p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600200"/>
            <a:ext cx="2133600" cy="1600200"/>
          </a:xfrm>
          <a:prstGeom prst="rect">
            <a:avLst/>
          </a:prstGeom>
          <a:noFill/>
        </p:spPr>
      </p:pic>
      <p:pic>
        <p:nvPicPr>
          <p:cNvPr id="40964" name="Picture 4" descr="DisplayPort-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895600"/>
            <a:ext cx="1828800" cy="1360628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onster Cable Female HDMI to Female HDMI HDMI Coupl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3124200"/>
            <a:ext cx="1524000" cy="1524001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1143000"/>
            <a:ext cx="16002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191000" y="2438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DVI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0574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RGBHV (VGA)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5600" y="3429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DisplayPort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50292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HDMI -F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0" y="2438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HDMI -M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GLPA Small 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4038600"/>
            <a:ext cx="1994625" cy="2659500"/>
          </a:xfrm>
          <a:prstGeom prst="rect">
            <a:avLst/>
          </a:prstGeom>
        </p:spPr>
      </p:pic>
      <p:pic>
        <p:nvPicPr>
          <p:cNvPr id="19" name="Picture 18" descr="GLPA Small 0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0" y="4419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2694</TotalTime>
  <Words>1252</Words>
  <Application>Microsoft Office PowerPoint</Application>
  <PresentationFormat>On-screen Show (4:3)</PresentationFormat>
  <Paragraphs>300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Spent our Winter Break</dc:title>
  <dc:creator>Jeff Bowen</dc:creator>
  <cp:lastModifiedBy>Jeff B</cp:lastModifiedBy>
  <cp:revision>193</cp:revision>
  <dcterms:created xsi:type="dcterms:W3CDTF">2010-09-01T17:50:27Z</dcterms:created>
  <dcterms:modified xsi:type="dcterms:W3CDTF">2012-07-16T18:04:56Z</dcterms:modified>
</cp:coreProperties>
</file>